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Lst>
  <p:sldSz cy="5143500" cx="9144000"/>
  <p:notesSz cx="6858000" cy="9144000"/>
  <p:embeddedFontLst>
    <p:embeddedFont>
      <p:font typeface="Montserrat"/>
      <p:regular r:id="rId37"/>
      <p:bold r:id="rId38"/>
      <p:italic r:id="rId39"/>
      <p:boldItalic r:id="rId40"/>
    </p:embeddedFont>
    <p:embeddedFont>
      <p:font typeface="Roboto Mono"/>
      <p:regular r:id="rId41"/>
      <p:bold r:id="rId42"/>
      <p:italic r:id="rId43"/>
      <p:boldItalic r:id="rId4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Montserrat-boldItalic.fntdata"/><Relationship Id="rId20" Type="http://schemas.openxmlformats.org/officeDocument/2006/relationships/slide" Target="slides/slide15.xml"/><Relationship Id="rId42" Type="http://schemas.openxmlformats.org/officeDocument/2006/relationships/font" Target="fonts/RobotoMono-bold.fntdata"/><Relationship Id="rId41" Type="http://schemas.openxmlformats.org/officeDocument/2006/relationships/font" Target="fonts/RobotoMono-regular.fntdata"/><Relationship Id="rId22" Type="http://schemas.openxmlformats.org/officeDocument/2006/relationships/slide" Target="slides/slide17.xml"/><Relationship Id="rId44" Type="http://schemas.openxmlformats.org/officeDocument/2006/relationships/font" Target="fonts/RobotoMono-boldItalic.fntdata"/><Relationship Id="rId21" Type="http://schemas.openxmlformats.org/officeDocument/2006/relationships/slide" Target="slides/slide16.xml"/><Relationship Id="rId43" Type="http://schemas.openxmlformats.org/officeDocument/2006/relationships/font" Target="fonts/RobotoMono-italic.fntdata"/><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font" Target="fonts/Montserrat-regular.fntdata"/><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font" Target="fonts/Montserrat-italic.fntdata"/><Relationship Id="rId16" Type="http://schemas.openxmlformats.org/officeDocument/2006/relationships/slide" Target="slides/slide11.xml"/><Relationship Id="rId38" Type="http://schemas.openxmlformats.org/officeDocument/2006/relationships/font" Target="fonts/Montserrat-bold.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96c0d77aa1_0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96c0d77aa1_0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96c0d77aa1_0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96c0d77aa1_0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96c0d77aa1_0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96c0d77aa1_0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96c0d77aa1_0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96c0d77aa1_0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96c0d77aa1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96c0d77aa1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96c0d77aa1_0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96c0d77aa1_0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96c0d77aa1_0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96c0d77aa1_0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96c0d77aa1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96c0d77aa1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96c0d77aa1_0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96c0d77aa1_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96c0d77aa1_0_2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96c0d77aa1_0_2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g96b82715a3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g96b82715a3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96c0d77aa1_0_2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96c0d77aa1_0_2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96c0d77aa1_0_2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96c0d77aa1_0_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96c0d77aa1_0_2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96c0d77aa1_0_2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96c0d77aa1_0_2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96c0d77aa1_0_2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96b82715a3_2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96b82715a3_2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96b82715a3_2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96b82715a3_2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96b82715a3_2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96b82715a3_2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96b82715a3_2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96b82715a3_2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96b82715a3_2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96b82715a3_2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96b82715a3_2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96b82715a3_2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96c0d77aa1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96c0d77aa1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96b82715a3_2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96b82715a3_2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96b82715a3_2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96b82715a3_2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g96c0d77aa1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g96c0d77aa1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96c0d77aa1_0_2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96c0d77aa1_0_2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96c0d77aa1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96c0d77aa1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96c0d77aa1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96c0d77aa1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96c0d77aa1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96c0d77aa1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96c0d77aa1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96c0d77aa1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dk1"/>
              </a:buClr>
              <a:buSzPts val="1800"/>
              <a:buChar char="●"/>
              <a:defRPr>
                <a:solidFill>
                  <a:schemeClr val="dk1"/>
                </a:solidFill>
              </a:defRPr>
            </a:lvl1pPr>
            <a:lvl2pPr indent="-317500" lvl="1" marL="914400">
              <a:spcBef>
                <a:spcPts val="1600"/>
              </a:spcBef>
              <a:spcAft>
                <a:spcPts val="0"/>
              </a:spcAft>
              <a:buClr>
                <a:schemeClr val="dk1"/>
              </a:buClr>
              <a:buSzPts val="1400"/>
              <a:buChar char="○"/>
              <a:defRPr>
                <a:solidFill>
                  <a:schemeClr val="dk1"/>
                </a:solidFill>
              </a:defRPr>
            </a:lvl2pPr>
            <a:lvl3pPr indent="-317500" lvl="2" marL="1371600">
              <a:spcBef>
                <a:spcPts val="1600"/>
              </a:spcBef>
              <a:spcAft>
                <a:spcPts val="0"/>
              </a:spcAft>
              <a:buClr>
                <a:schemeClr val="dk1"/>
              </a:buClr>
              <a:buSzPts val="1400"/>
              <a:buChar char="■"/>
              <a:defRPr>
                <a:solidFill>
                  <a:schemeClr val="dk1"/>
                </a:solidFill>
              </a:defRPr>
            </a:lvl3pPr>
            <a:lvl4pPr indent="-317500" lvl="3" marL="1828800">
              <a:spcBef>
                <a:spcPts val="1600"/>
              </a:spcBef>
              <a:spcAft>
                <a:spcPts val="0"/>
              </a:spcAft>
              <a:buClr>
                <a:schemeClr val="dk1"/>
              </a:buClr>
              <a:buSzPts val="1400"/>
              <a:buChar char="●"/>
              <a:defRPr>
                <a:solidFill>
                  <a:schemeClr val="dk1"/>
                </a:solidFill>
              </a:defRPr>
            </a:lvl4pPr>
            <a:lvl5pPr indent="-317500" lvl="4" marL="2286000">
              <a:spcBef>
                <a:spcPts val="1600"/>
              </a:spcBef>
              <a:spcAft>
                <a:spcPts val="0"/>
              </a:spcAft>
              <a:buClr>
                <a:schemeClr val="dk1"/>
              </a:buClr>
              <a:buSzPts val="1400"/>
              <a:buChar char="○"/>
              <a:defRPr>
                <a:solidFill>
                  <a:schemeClr val="dk1"/>
                </a:solidFill>
              </a:defRPr>
            </a:lvl5pPr>
            <a:lvl6pPr indent="-317500" lvl="5" marL="2743200">
              <a:spcBef>
                <a:spcPts val="1600"/>
              </a:spcBef>
              <a:spcAft>
                <a:spcPts val="0"/>
              </a:spcAft>
              <a:buClr>
                <a:schemeClr val="dk1"/>
              </a:buClr>
              <a:buSzPts val="1400"/>
              <a:buChar char="■"/>
              <a:defRPr>
                <a:solidFill>
                  <a:schemeClr val="dk1"/>
                </a:solidFill>
              </a:defRPr>
            </a:lvl6pPr>
            <a:lvl7pPr indent="-317500" lvl="6" marL="3200400">
              <a:spcBef>
                <a:spcPts val="1600"/>
              </a:spcBef>
              <a:spcAft>
                <a:spcPts val="0"/>
              </a:spcAft>
              <a:buClr>
                <a:schemeClr val="dk1"/>
              </a:buClr>
              <a:buSzPts val="1400"/>
              <a:buChar char="●"/>
              <a:defRPr>
                <a:solidFill>
                  <a:schemeClr val="dk1"/>
                </a:solidFill>
              </a:defRPr>
            </a:lvl7pPr>
            <a:lvl8pPr indent="-317500" lvl="7" marL="3657600">
              <a:spcBef>
                <a:spcPts val="1600"/>
              </a:spcBef>
              <a:spcAft>
                <a:spcPts val="0"/>
              </a:spcAft>
              <a:buClr>
                <a:schemeClr val="dk1"/>
              </a:buClr>
              <a:buSzPts val="1400"/>
              <a:buChar char="○"/>
              <a:defRPr>
                <a:solidFill>
                  <a:schemeClr val="dk1"/>
                </a:solidFill>
              </a:defRPr>
            </a:lvl8pPr>
            <a:lvl9pPr indent="-317500" lvl="8" marL="4114800">
              <a:spcBef>
                <a:spcPts val="1600"/>
              </a:spcBef>
              <a:spcAft>
                <a:spcPts val="1600"/>
              </a:spcAft>
              <a:buClr>
                <a:schemeClr val="dk1"/>
              </a:buClr>
              <a:buSzPts val="1400"/>
              <a:buChar char="■"/>
              <a:defRPr>
                <a:solidFill>
                  <a:schemeClr val="dk1"/>
                </a:solidFill>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dark-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lt2"/>
              </a:buClr>
              <a:buSzPts val="1800"/>
              <a:buChar char="●"/>
              <a:defRPr sz="1800">
                <a:solidFill>
                  <a:schemeClr val="lt2"/>
                </a:solidFill>
              </a:defRPr>
            </a:lvl1pPr>
            <a:lvl2pPr indent="-317500" lvl="1" marL="914400">
              <a:lnSpc>
                <a:spcPct val="115000"/>
              </a:lnSpc>
              <a:spcBef>
                <a:spcPts val="1600"/>
              </a:spcBef>
              <a:spcAft>
                <a:spcPts val="0"/>
              </a:spcAft>
              <a:buClr>
                <a:schemeClr val="lt2"/>
              </a:buClr>
              <a:buSzPts val="1400"/>
              <a:buChar char="○"/>
              <a:defRPr>
                <a:solidFill>
                  <a:schemeClr val="lt2"/>
                </a:solidFill>
              </a:defRPr>
            </a:lvl2pPr>
            <a:lvl3pPr indent="-317500" lvl="2" marL="1371600">
              <a:lnSpc>
                <a:spcPct val="115000"/>
              </a:lnSpc>
              <a:spcBef>
                <a:spcPts val="1600"/>
              </a:spcBef>
              <a:spcAft>
                <a:spcPts val="0"/>
              </a:spcAft>
              <a:buClr>
                <a:schemeClr val="lt2"/>
              </a:buClr>
              <a:buSzPts val="1400"/>
              <a:buChar char="■"/>
              <a:defRPr>
                <a:solidFill>
                  <a:schemeClr val="lt2"/>
                </a:solidFill>
              </a:defRPr>
            </a:lvl3pPr>
            <a:lvl4pPr indent="-317500" lvl="3" marL="1828800">
              <a:lnSpc>
                <a:spcPct val="115000"/>
              </a:lnSpc>
              <a:spcBef>
                <a:spcPts val="1600"/>
              </a:spcBef>
              <a:spcAft>
                <a:spcPts val="0"/>
              </a:spcAft>
              <a:buClr>
                <a:schemeClr val="lt2"/>
              </a:buClr>
              <a:buSzPts val="1400"/>
              <a:buChar char="●"/>
              <a:defRPr>
                <a:solidFill>
                  <a:schemeClr val="lt2"/>
                </a:solidFill>
              </a:defRPr>
            </a:lvl4pPr>
            <a:lvl5pPr indent="-317500" lvl="4" marL="2286000">
              <a:lnSpc>
                <a:spcPct val="115000"/>
              </a:lnSpc>
              <a:spcBef>
                <a:spcPts val="1600"/>
              </a:spcBef>
              <a:spcAft>
                <a:spcPts val="0"/>
              </a:spcAft>
              <a:buClr>
                <a:schemeClr val="lt2"/>
              </a:buClr>
              <a:buSzPts val="1400"/>
              <a:buChar char="○"/>
              <a:defRPr>
                <a:solidFill>
                  <a:schemeClr val="lt2"/>
                </a:solidFill>
              </a:defRPr>
            </a:lvl5pPr>
            <a:lvl6pPr indent="-317500" lvl="5" marL="2743200">
              <a:lnSpc>
                <a:spcPct val="115000"/>
              </a:lnSpc>
              <a:spcBef>
                <a:spcPts val="1600"/>
              </a:spcBef>
              <a:spcAft>
                <a:spcPts val="0"/>
              </a:spcAft>
              <a:buClr>
                <a:schemeClr val="lt2"/>
              </a:buClr>
              <a:buSzPts val="1400"/>
              <a:buChar char="■"/>
              <a:defRPr>
                <a:solidFill>
                  <a:schemeClr val="lt2"/>
                </a:solidFill>
              </a:defRPr>
            </a:lvl6pPr>
            <a:lvl7pPr indent="-317500" lvl="6" marL="3200400">
              <a:lnSpc>
                <a:spcPct val="115000"/>
              </a:lnSpc>
              <a:spcBef>
                <a:spcPts val="1600"/>
              </a:spcBef>
              <a:spcAft>
                <a:spcPts val="0"/>
              </a:spcAft>
              <a:buClr>
                <a:schemeClr val="lt2"/>
              </a:buClr>
              <a:buSzPts val="1400"/>
              <a:buChar char="●"/>
              <a:defRPr>
                <a:solidFill>
                  <a:schemeClr val="lt2"/>
                </a:solidFill>
              </a:defRPr>
            </a:lvl7pPr>
            <a:lvl8pPr indent="-317500" lvl="7" marL="3657600">
              <a:lnSpc>
                <a:spcPct val="115000"/>
              </a:lnSpc>
              <a:spcBef>
                <a:spcPts val="1600"/>
              </a:spcBef>
              <a:spcAft>
                <a:spcPts val="0"/>
              </a:spcAft>
              <a:buClr>
                <a:schemeClr val="lt2"/>
              </a:buClr>
              <a:buSzPts val="1400"/>
              <a:buChar char="○"/>
              <a:defRPr>
                <a:solidFill>
                  <a:schemeClr val="lt2"/>
                </a:solidFill>
              </a:defRPr>
            </a:lvl8pPr>
            <a:lvl9pPr indent="-317500" lvl="8" marL="4114800">
              <a:lnSpc>
                <a:spcPct val="115000"/>
              </a:lnSpc>
              <a:spcBef>
                <a:spcPts val="1600"/>
              </a:spcBef>
              <a:spcAft>
                <a:spcPts val="1600"/>
              </a:spcAft>
              <a:buClr>
                <a:schemeClr val="lt2"/>
              </a:buClr>
              <a:buSzPts val="1400"/>
              <a:buChar char="■"/>
              <a:defRPr>
                <a:solidFill>
                  <a:schemeClr val="lt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http://drive.google.com/file/d/1xcr1UOuBOhVnBU5Guf3IDGiuId3hwQQZ/view" TargetMode="Externa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hyperlink" Target="http://drive.google.com/file/d/1-qMv9_6KNCYuy5EySeojQ7ngeqMbsQGV/view" TargetMode="External"/><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hyperlink" Target="http://drive.google.com/file/d/1Laqf0wbSe0Nr3jV6nkjZXUO8NEmXE3N8/view" TargetMode="External"/><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7.png"/><Relationship Id="rId4" Type="http://schemas.openxmlformats.org/officeDocument/2006/relationships/hyperlink" Target="http://drive.google.com/file/d/1_3XcrdUV6QxowNtsiwvz1ROd8IeAUV3H/view" TargetMode="External"/><Relationship Id="rId5" Type="http://schemas.openxmlformats.org/officeDocument/2006/relationships/image" Target="../media/image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6.png"/><Relationship Id="rId4" Type="http://schemas.openxmlformats.org/officeDocument/2006/relationships/hyperlink" Target="http://drive.google.com/file/d/1ajyl1IzPUmgCXGGVZKFIGttkJkQ9tfKN/view" TargetMode="External"/><Relationship Id="rId5" Type="http://schemas.openxmlformats.org/officeDocument/2006/relationships/image" Target="../media/image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hyperlink" Target="http://drive.google.com/file/d/1lX64JML-1yooUorWs6ZiE6c9CQ0zEa28/view" TargetMode="External"/><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hyperlink" Target="http://drive.google.com/file/d/1BZFFsIkBW2HrrW-q1gvUk4jxhCXdeHjt/view" TargetMode="External"/><Relationship Id="rId4" Type="http://schemas.openxmlformats.org/officeDocument/2006/relationships/image" Target="../media/image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4.png"/><Relationship Id="rId4" Type="http://schemas.openxmlformats.org/officeDocument/2006/relationships/hyperlink" Target="http://drive.google.com/file/d/1Fnt2ejZ_lyS--iQM5VvyDJHDoSkaF5vo/view" TargetMode="External"/><Relationship Id="rId5" Type="http://schemas.openxmlformats.org/officeDocument/2006/relationships/image" Target="../media/image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8.png"/><Relationship Id="rId4" Type="http://schemas.openxmlformats.org/officeDocument/2006/relationships/hyperlink" Target="http://drive.google.com/file/d/1vgA7U_o-iIdGNlp4oiYqCG93ryTKKAAU/view" TargetMode="External"/><Relationship Id="rId5" Type="http://schemas.openxmlformats.org/officeDocument/2006/relationships/image" Target="../media/image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hyperlink" Target="http://drive.google.com/file/d/1Z-sD64qa3Fmi8iEOM2azYTnbDPW0Ca21/view" TargetMode="External"/><Relationship Id="rId4" Type="http://schemas.openxmlformats.org/officeDocument/2006/relationships/image" Target="../media/image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4.png"/><Relationship Id="rId4" Type="http://schemas.openxmlformats.org/officeDocument/2006/relationships/hyperlink" Target="http://drive.google.com/file/d/1Wg17u_gYQ3S_dDgapD_ApdVKL0XCFpSY/view" TargetMode="External"/><Relationship Id="rId5"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hyperlink" Target="http://drive.google.com/file/d/1CMa1OVdF1eh4TZE716zCnPFw_0z7YJfe/view" TargetMode="External"/><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5.png"/><Relationship Id="rId4" Type="http://schemas.openxmlformats.org/officeDocument/2006/relationships/hyperlink" Target="http://drive.google.com/file/d/1O6ji9_igb_bhUWtocxY9ecIdHHgBPKxx/view" TargetMode="External"/><Relationship Id="rId5" Type="http://schemas.openxmlformats.org/officeDocument/2006/relationships/image" Target="../media/image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hyperlink" Target="http://drive.google.com/file/d/1TZxDMLUOcLoHaWYYHGxhjTl70dFKSgW1/view" TargetMode="External"/><Relationship Id="rId4" Type="http://schemas.openxmlformats.org/officeDocument/2006/relationships/image" Target="../media/image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hyperlink" Target="http://drive.google.com/file/d/1eitaIvzq6CODdNMfUPTc60pNaSlfpoRa/view" TargetMode="External"/><Relationship Id="rId4" Type="http://schemas.openxmlformats.org/officeDocument/2006/relationships/image" Target="../media/image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1.jpg"/><Relationship Id="rId4" Type="http://schemas.openxmlformats.org/officeDocument/2006/relationships/hyperlink" Target="http://drive.google.com/file/d/1E7RD5rybd8JZVOe6CaYOiaX1lvtsUDHk/view" TargetMode="External"/><Relationship Id="rId5" Type="http://schemas.openxmlformats.org/officeDocument/2006/relationships/image" Target="../media/image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3.jpg"/><Relationship Id="rId4" Type="http://schemas.openxmlformats.org/officeDocument/2006/relationships/hyperlink" Target="http://drive.google.com/file/d/11slkPrm00zIAHOZNLShstL_Z11n4rV9x/view" TargetMode="External"/><Relationship Id="rId5" Type="http://schemas.openxmlformats.org/officeDocument/2006/relationships/image" Target="../media/image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8.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9.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5.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6.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hyperlink" Target="http://drive.google.com/file/d/1arpzJK084kJ6MBek2hVfMcTvEVP_LEhv/view" TargetMode="External"/><Relationship Id="rId4"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7.jpg"/><Relationship Id="rId4" Type="http://schemas.openxmlformats.org/officeDocument/2006/relationships/hyperlink" Target="http://drive.google.com/file/d/1ElnrZwdB6DcMiua1jOvOpslyRUAp1G_H/view" TargetMode="External"/><Relationship Id="rId5" Type="http://schemas.openxmlformats.org/officeDocument/2006/relationships/image" Target="../media/image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2.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hyperlink" Target="http://drive.google.com/file/d/1hoxTDhwaQZWAQgkWGfF00jjCEtU54nf5/view" TargetMode="External"/><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hyperlink" Target="http://drive.google.com/file/d/1d03xCw-BjNbrH3eNvXdBh_7RyrkZD3-g/view" TargetMode="External"/><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3.png"/><Relationship Id="rId4" Type="http://schemas.openxmlformats.org/officeDocument/2006/relationships/hyperlink" Target="http://drive.google.com/file/d/1a5S-654us_xCtlwhGxLKZxqBxCwE27gd/view" TargetMode="External"/><Relationship Id="rId5"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2.png"/><Relationship Id="rId4" Type="http://schemas.openxmlformats.org/officeDocument/2006/relationships/hyperlink" Target="http://drive.google.com/file/d/1r8oX1zSwXWE32Q_3xrxeaY0_uK-s-hZD/view" TargetMode="External"/><Relationship Id="rId5"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hyperlink" Target="http://drive.google.com/file/d/1VwC1bwYMOMeNMcgcBE748VNE1T7aQvcC/view" TargetMode="External"/><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0" y="744575"/>
            <a:ext cx="8520600" cy="1259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4800">
                <a:latin typeface="Trebuchet MS"/>
                <a:ea typeface="Trebuchet MS"/>
                <a:cs typeface="Trebuchet MS"/>
                <a:sym typeface="Trebuchet MS"/>
              </a:rPr>
              <a:t>OPERATING SYSTEM</a:t>
            </a:r>
            <a:endParaRPr sz="4800">
              <a:latin typeface="Trebuchet MS"/>
              <a:ea typeface="Trebuchet MS"/>
              <a:cs typeface="Trebuchet MS"/>
              <a:sym typeface="Trebuchet MS"/>
            </a:endParaRPr>
          </a:p>
          <a:p>
            <a:pPr indent="0" lvl="0" marL="0" rtl="0" algn="ctr">
              <a:spcBef>
                <a:spcPts val="0"/>
              </a:spcBef>
              <a:spcAft>
                <a:spcPts val="0"/>
              </a:spcAft>
              <a:buNone/>
            </a:pPr>
            <a:r>
              <a:rPr lang="en" sz="4800">
                <a:latin typeface="Trebuchet MS"/>
                <a:ea typeface="Trebuchet MS"/>
                <a:cs typeface="Trebuchet MS"/>
                <a:sym typeface="Trebuchet MS"/>
              </a:rPr>
              <a:t>LAB ASSIGNMENT - 2</a:t>
            </a:r>
            <a:endParaRPr/>
          </a:p>
        </p:txBody>
      </p:sp>
      <p:sp>
        <p:nvSpPr>
          <p:cNvPr id="55" name="Google Shape;55;p13"/>
          <p:cNvSpPr txBox="1"/>
          <p:nvPr/>
        </p:nvSpPr>
        <p:spPr>
          <a:xfrm>
            <a:off x="-120775" y="2615325"/>
            <a:ext cx="8520600" cy="2337600"/>
          </a:xfrm>
          <a:prstGeom prst="rect">
            <a:avLst/>
          </a:prstGeom>
          <a:noFill/>
          <a:ln>
            <a:noFill/>
          </a:ln>
        </p:spPr>
        <p:txBody>
          <a:bodyPr anchorCtr="0" anchor="t" bIns="91425" lIns="91425" spcFirstLastPara="1" rIns="91425" wrap="square" tIns="91425">
            <a:noAutofit/>
          </a:bodyPr>
          <a:lstStyle/>
          <a:p>
            <a:pPr indent="0" lvl="0" marL="685800" rtl="0" algn="l">
              <a:spcBef>
                <a:spcPts val="0"/>
              </a:spcBef>
              <a:spcAft>
                <a:spcPts val="0"/>
              </a:spcAft>
              <a:buNone/>
            </a:pPr>
            <a:r>
              <a:rPr b="1" lang="en" sz="2000">
                <a:solidFill>
                  <a:srgbClr val="ADADAD"/>
                </a:solidFill>
                <a:latin typeface="Roboto Mono"/>
                <a:ea typeface="Roboto Mono"/>
                <a:cs typeface="Roboto Mono"/>
                <a:sym typeface="Roboto Mono"/>
              </a:rPr>
              <a:t>GROUP MEMBERS:</a:t>
            </a:r>
            <a:endParaRPr b="1" sz="2000">
              <a:solidFill>
                <a:srgbClr val="ADADAD"/>
              </a:solidFill>
              <a:latin typeface="Roboto Mono"/>
              <a:ea typeface="Roboto Mono"/>
              <a:cs typeface="Roboto Mono"/>
              <a:sym typeface="Roboto Mono"/>
            </a:endParaRPr>
          </a:p>
          <a:p>
            <a:pPr indent="0" lvl="0" marL="514350" rtl="0" algn="l">
              <a:spcBef>
                <a:spcPts val="0"/>
              </a:spcBef>
              <a:spcAft>
                <a:spcPts val="0"/>
              </a:spcAft>
              <a:buNone/>
            </a:pPr>
            <a:r>
              <a:rPr b="1" lang="en" sz="2000">
                <a:solidFill>
                  <a:srgbClr val="ADADAD"/>
                </a:solidFill>
                <a:latin typeface="Roboto Mono"/>
                <a:ea typeface="Roboto Mono"/>
                <a:cs typeface="Roboto Mono"/>
                <a:sym typeface="Roboto Mono"/>
              </a:rPr>
              <a:t> 1.Mitta Lekhana Reddy - IIT2019204</a:t>
            </a:r>
            <a:endParaRPr b="1" sz="2000">
              <a:solidFill>
                <a:srgbClr val="ADADAD"/>
              </a:solidFill>
              <a:latin typeface="Roboto Mono"/>
              <a:ea typeface="Roboto Mono"/>
              <a:cs typeface="Roboto Mono"/>
              <a:sym typeface="Roboto Mono"/>
            </a:endParaRPr>
          </a:p>
          <a:p>
            <a:pPr indent="0" lvl="0" marL="685800" rtl="0" algn="l">
              <a:spcBef>
                <a:spcPts val="0"/>
              </a:spcBef>
              <a:spcAft>
                <a:spcPts val="0"/>
              </a:spcAft>
              <a:buNone/>
            </a:pPr>
            <a:r>
              <a:rPr b="1" lang="en" sz="2000">
                <a:solidFill>
                  <a:srgbClr val="ADADAD"/>
                </a:solidFill>
                <a:latin typeface="Roboto Mono"/>
                <a:ea typeface="Roboto Mono"/>
                <a:cs typeface="Roboto Mono"/>
                <a:sym typeface="Roboto Mono"/>
              </a:rPr>
              <a:t>2.Sanskar Patro - IIT2019205</a:t>
            </a:r>
            <a:endParaRPr b="1" sz="2000">
              <a:solidFill>
                <a:srgbClr val="ADADAD"/>
              </a:solidFill>
              <a:latin typeface="Roboto Mono"/>
              <a:ea typeface="Roboto Mono"/>
              <a:cs typeface="Roboto Mono"/>
              <a:sym typeface="Roboto Mono"/>
            </a:endParaRPr>
          </a:p>
          <a:p>
            <a:pPr indent="0" lvl="0" marL="685800" rtl="0" algn="l">
              <a:spcBef>
                <a:spcPts val="0"/>
              </a:spcBef>
              <a:spcAft>
                <a:spcPts val="0"/>
              </a:spcAft>
              <a:buNone/>
            </a:pPr>
            <a:r>
              <a:rPr b="1" lang="en" sz="2000">
                <a:solidFill>
                  <a:srgbClr val="ADADAD"/>
                </a:solidFill>
                <a:latin typeface="Roboto Mono"/>
                <a:ea typeface="Roboto Mono"/>
                <a:cs typeface="Roboto Mono"/>
                <a:sym typeface="Roboto Mono"/>
              </a:rPr>
              <a:t>3.Dhanush Vasa - IIT2019208</a:t>
            </a:r>
            <a:endParaRPr b="1" sz="2000">
              <a:solidFill>
                <a:srgbClr val="ADADAD"/>
              </a:solidFill>
              <a:latin typeface="Roboto Mono"/>
              <a:ea typeface="Roboto Mono"/>
              <a:cs typeface="Roboto Mono"/>
              <a:sym typeface="Roboto Mono"/>
            </a:endParaRPr>
          </a:p>
          <a:p>
            <a:pPr indent="0" lvl="0" marL="685800" rtl="0" algn="l">
              <a:spcBef>
                <a:spcPts val="0"/>
              </a:spcBef>
              <a:spcAft>
                <a:spcPts val="0"/>
              </a:spcAft>
              <a:buNone/>
            </a:pPr>
            <a:r>
              <a:rPr b="1" lang="en" sz="2000">
                <a:solidFill>
                  <a:srgbClr val="ADADAD"/>
                </a:solidFill>
                <a:latin typeface="Roboto Mono"/>
                <a:ea typeface="Roboto Mono"/>
                <a:cs typeface="Roboto Mono"/>
                <a:sym typeface="Roboto Mono"/>
              </a:rPr>
              <a:t>4.Gitika Yadav - IIT2019219</a:t>
            </a:r>
            <a:endParaRPr b="1" sz="2000">
              <a:solidFill>
                <a:srgbClr val="ADADAD"/>
              </a:solidFill>
              <a:latin typeface="Roboto Mono"/>
              <a:ea typeface="Roboto Mono"/>
              <a:cs typeface="Roboto Mono"/>
              <a:sym typeface="Roboto Mono"/>
            </a:endParaRPr>
          </a:p>
          <a:p>
            <a:pPr indent="0" lvl="0" marL="685800" rtl="0" algn="l">
              <a:spcBef>
                <a:spcPts val="0"/>
              </a:spcBef>
              <a:spcAft>
                <a:spcPts val="0"/>
              </a:spcAft>
              <a:buNone/>
            </a:pPr>
            <a:r>
              <a:rPr b="1" lang="en" sz="2000">
                <a:solidFill>
                  <a:srgbClr val="ADADAD"/>
                </a:solidFill>
                <a:latin typeface="Roboto Mono"/>
                <a:ea typeface="Roboto Mono"/>
                <a:cs typeface="Roboto Mono"/>
                <a:sym typeface="Roboto Mono"/>
              </a:rPr>
              <a:t>5.Pravallika Kodi - IIT2019234</a:t>
            </a:r>
            <a:endParaRPr b="1" sz="2000">
              <a:solidFill>
                <a:srgbClr val="ADADAD"/>
              </a:solidFill>
              <a:latin typeface="Roboto Mono"/>
              <a:ea typeface="Roboto Mono"/>
              <a:cs typeface="Roboto Mono"/>
              <a:sym typeface="Roboto Mono"/>
            </a:endParaRPr>
          </a:p>
        </p:txBody>
      </p:sp>
      <p:sp>
        <p:nvSpPr>
          <p:cNvPr id="56" name="Google Shape;56;p13"/>
          <p:cNvSpPr txBox="1"/>
          <p:nvPr/>
        </p:nvSpPr>
        <p:spPr>
          <a:xfrm>
            <a:off x="767250" y="1933300"/>
            <a:ext cx="7609500" cy="450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i="1" lang="en" sz="1600">
                <a:solidFill>
                  <a:srgbClr val="EAD1DC"/>
                </a:solidFill>
                <a:latin typeface="Montserrat"/>
                <a:ea typeface="Montserrat"/>
                <a:cs typeface="Montserrat"/>
                <a:sym typeface="Montserrat"/>
              </a:rPr>
              <a:t>cut command implementation in C </a:t>
            </a:r>
            <a:r>
              <a:rPr b="1" i="1" lang="en" sz="1600">
                <a:solidFill>
                  <a:srgbClr val="EAD1DC"/>
                </a:solidFill>
                <a:latin typeface="Montserrat"/>
                <a:ea typeface="Montserrat"/>
                <a:cs typeface="Montserrat"/>
                <a:sym typeface="Montserrat"/>
              </a:rPr>
              <a:t>snippets and explanations</a:t>
            </a:r>
            <a:endParaRPr b="1" i="1" sz="1600">
              <a:solidFill>
                <a:srgbClr val="EAD1DC"/>
              </a:solidFill>
              <a:latin typeface="Montserrat"/>
              <a:ea typeface="Montserrat"/>
              <a:cs typeface="Montserrat"/>
              <a:sym typeface="Montserrat"/>
            </a:endParaRPr>
          </a:p>
        </p:txBody>
      </p:sp>
      <p:pic>
        <p:nvPicPr>
          <p:cNvPr id="57" name="Google Shape;57;p13" title="p2s1ff.mp3">
            <a:hlinkClick r:id="rId3"/>
          </p:cNvPr>
          <p:cNvPicPr preferRelativeResize="0"/>
          <p:nvPr/>
        </p:nvPicPr>
        <p:blipFill>
          <a:blip r:embed="rId4">
            <a:alphaModFix/>
          </a:blip>
          <a:stretch>
            <a:fillRect/>
          </a:stretch>
        </p:blipFill>
        <p:spPr>
          <a:xfrm>
            <a:off x="152400" y="152400"/>
            <a:ext cx="439775" cy="4397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22"/>
          <p:cNvSpPr txBox="1"/>
          <p:nvPr>
            <p:ph type="title"/>
          </p:nvPr>
        </p:nvSpPr>
        <p:spPr>
          <a:xfrm>
            <a:off x="311700" y="0"/>
            <a:ext cx="8520600" cy="508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omic Sans MS"/>
                <a:ea typeface="Comic Sans MS"/>
                <a:cs typeface="Comic Sans MS"/>
                <a:sym typeface="Comic Sans MS"/>
              </a:rPr>
              <a:t>Explanation for slides 8 - 9</a:t>
            </a:r>
            <a:endParaRPr>
              <a:latin typeface="Comic Sans MS"/>
              <a:ea typeface="Comic Sans MS"/>
              <a:cs typeface="Comic Sans MS"/>
              <a:sym typeface="Comic Sans MS"/>
            </a:endParaRPr>
          </a:p>
          <a:p>
            <a:pPr indent="0" lvl="0" marL="0" rtl="0" algn="l">
              <a:spcBef>
                <a:spcPts val="0"/>
              </a:spcBef>
              <a:spcAft>
                <a:spcPts val="0"/>
              </a:spcAft>
              <a:buNone/>
            </a:pPr>
            <a:r>
              <a:t/>
            </a:r>
            <a:endParaRPr>
              <a:latin typeface="Comic Sans MS"/>
              <a:ea typeface="Comic Sans MS"/>
              <a:cs typeface="Comic Sans MS"/>
              <a:sym typeface="Comic Sans MS"/>
            </a:endParaRPr>
          </a:p>
        </p:txBody>
      </p:sp>
      <p:sp>
        <p:nvSpPr>
          <p:cNvPr id="122" name="Google Shape;122;p22"/>
          <p:cNvSpPr txBox="1"/>
          <p:nvPr>
            <p:ph idx="1" type="body"/>
          </p:nvPr>
        </p:nvSpPr>
        <p:spPr>
          <a:xfrm>
            <a:off x="257725" y="508200"/>
            <a:ext cx="8574600" cy="453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700">
                <a:solidFill>
                  <a:srgbClr val="45818E"/>
                </a:solidFill>
                <a:latin typeface="Comic Sans MS"/>
                <a:ea typeface="Comic Sans MS"/>
                <a:cs typeface="Comic Sans MS"/>
                <a:sym typeface="Comic Sans MS"/>
              </a:rPr>
              <a:t>-If either first or last elements of field char array is “</a:t>
            </a:r>
            <a:r>
              <a:rPr b="1" lang="en" sz="1700">
                <a:solidFill>
                  <a:srgbClr val="FF00FF"/>
                </a:solidFill>
                <a:latin typeface="Comic Sans MS"/>
                <a:ea typeface="Comic Sans MS"/>
                <a:cs typeface="Comic Sans MS"/>
                <a:sym typeface="Comic Sans MS"/>
              </a:rPr>
              <a:t>,</a:t>
            </a:r>
            <a:r>
              <a:rPr b="1" lang="en" sz="1700">
                <a:solidFill>
                  <a:srgbClr val="45818E"/>
                </a:solidFill>
                <a:latin typeface="Comic Sans MS"/>
                <a:ea typeface="Comic Sans MS"/>
                <a:cs typeface="Comic Sans MS"/>
                <a:sym typeface="Comic Sans MS"/>
              </a:rPr>
              <a:t>” then error function is called.</a:t>
            </a:r>
            <a:endParaRPr b="1" sz="1700">
              <a:solidFill>
                <a:srgbClr val="45818E"/>
              </a:solidFill>
              <a:latin typeface="Comic Sans MS"/>
              <a:ea typeface="Comic Sans MS"/>
              <a:cs typeface="Comic Sans MS"/>
              <a:sym typeface="Comic Sans MS"/>
            </a:endParaRPr>
          </a:p>
          <a:p>
            <a:pPr indent="0" lvl="0" marL="0" rtl="0" algn="l">
              <a:spcBef>
                <a:spcPts val="1600"/>
              </a:spcBef>
              <a:spcAft>
                <a:spcPts val="0"/>
              </a:spcAft>
              <a:buNone/>
            </a:pPr>
            <a:r>
              <a:rPr b="1" lang="en" sz="1700">
                <a:solidFill>
                  <a:srgbClr val="45818E"/>
                </a:solidFill>
                <a:latin typeface="Comic Sans MS"/>
                <a:ea typeface="Comic Sans MS"/>
                <a:cs typeface="Comic Sans MS"/>
                <a:sym typeface="Comic Sans MS"/>
              </a:rPr>
              <a:t>-</a:t>
            </a:r>
            <a:r>
              <a:rPr b="1" lang="en" sz="1700">
                <a:solidFill>
                  <a:srgbClr val="B4A7D6"/>
                </a:solidFill>
                <a:latin typeface="Comic Sans MS"/>
                <a:ea typeface="Comic Sans MS"/>
                <a:cs typeface="Comic Sans MS"/>
                <a:sym typeface="Comic Sans MS"/>
              </a:rPr>
              <a:t>Ex: “,2” ; “ 3,</a:t>
            </a:r>
            <a:endParaRPr b="1" sz="1700">
              <a:solidFill>
                <a:srgbClr val="B4A7D6"/>
              </a:solidFill>
              <a:latin typeface="Comic Sans MS"/>
              <a:ea typeface="Comic Sans MS"/>
              <a:cs typeface="Comic Sans MS"/>
              <a:sym typeface="Comic Sans MS"/>
            </a:endParaRPr>
          </a:p>
          <a:p>
            <a:pPr indent="0" lvl="0" marL="0" rtl="0" algn="l">
              <a:spcBef>
                <a:spcPts val="1600"/>
              </a:spcBef>
              <a:spcAft>
                <a:spcPts val="0"/>
              </a:spcAft>
              <a:buNone/>
            </a:pPr>
            <a:r>
              <a:rPr b="1" lang="en" sz="1700">
                <a:solidFill>
                  <a:srgbClr val="45818E"/>
                </a:solidFill>
                <a:latin typeface="Comic Sans MS"/>
                <a:ea typeface="Comic Sans MS"/>
                <a:cs typeface="Comic Sans MS"/>
                <a:sym typeface="Comic Sans MS"/>
              </a:rPr>
              <a:t>“ ; “</a:t>
            </a:r>
            <a:r>
              <a:rPr b="1" lang="en" sz="1700">
                <a:solidFill>
                  <a:srgbClr val="B4A7D6"/>
                </a:solidFill>
                <a:latin typeface="Comic Sans MS"/>
                <a:ea typeface="Comic Sans MS"/>
                <a:cs typeface="Comic Sans MS"/>
                <a:sym typeface="Comic Sans MS"/>
              </a:rPr>
              <a:t>1,,2</a:t>
            </a:r>
            <a:r>
              <a:rPr b="1" lang="en" sz="1700">
                <a:solidFill>
                  <a:srgbClr val="45818E"/>
                </a:solidFill>
                <a:latin typeface="Comic Sans MS"/>
                <a:ea typeface="Comic Sans MS"/>
                <a:cs typeface="Comic Sans MS"/>
                <a:sym typeface="Comic Sans MS"/>
              </a:rPr>
              <a:t>” =&gt;in these cases </a:t>
            </a:r>
            <a:r>
              <a:rPr b="1" lang="en" sz="1700">
                <a:solidFill>
                  <a:srgbClr val="B4A7D6"/>
                </a:solidFill>
                <a:latin typeface="Comic Sans MS"/>
                <a:ea typeface="Comic Sans MS"/>
                <a:cs typeface="Comic Sans MS"/>
                <a:sym typeface="Comic Sans MS"/>
              </a:rPr>
              <a:t>Error()</a:t>
            </a:r>
            <a:r>
              <a:rPr b="1" lang="en" sz="1700">
                <a:solidFill>
                  <a:srgbClr val="45818E"/>
                </a:solidFill>
                <a:latin typeface="Comic Sans MS"/>
                <a:ea typeface="Comic Sans MS"/>
                <a:cs typeface="Comic Sans MS"/>
                <a:sym typeface="Comic Sans MS"/>
              </a:rPr>
              <a:t> is called.</a:t>
            </a:r>
            <a:endParaRPr b="1" sz="1700">
              <a:solidFill>
                <a:srgbClr val="45818E"/>
              </a:solidFill>
              <a:latin typeface="Comic Sans MS"/>
              <a:ea typeface="Comic Sans MS"/>
              <a:cs typeface="Comic Sans MS"/>
              <a:sym typeface="Comic Sans MS"/>
            </a:endParaRPr>
          </a:p>
          <a:p>
            <a:pPr indent="0" lvl="0" marL="0" rtl="0" algn="l">
              <a:spcBef>
                <a:spcPts val="1600"/>
              </a:spcBef>
              <a:spcAft>
                <a:spcPts val="0"/>
              </a:spcAft>
              <a:buNone/>
            </a:pPr>
            <a:r>
              <a:rPr b="1" lang="en" sz="1700">
                <a:solidFill>
                  <a:srgbClr val="45818E"/>
                </a:solidFill>
                <a:latin typeface="Comic Sans MS"/>
                <a:ea typeface="Comic Sans MS"/>
                <a:cs typeface="Comic Sans MS"/>
                <a:sym typeface="Comic Sans MS"/>
              </a:rPr>
              <a:t>-If the field char array contains elements other than “,” , “-” and digits from 0 to 9 then again error function will be called</a:t>
            </a:r>
            <a:endParaRPr b="1" sz="1700">
              <a:solidFill>
                <a:srgbClr val="45818E"/>
              </a:solidFill>
              <a:latin typeface="Comic Sans MS"/>
              <a:ea typeface="Comic Sans MS"/>
              <a:cs typeface="Comic Sans MS"/>
              <a:sym typeface="Comic Sans MS"/>
            </a:endParaRPr>
          </a:p>
          <a:p>
            <a:pPr indent="0" lvl="0" marL="0" rtl="0" algn="l">
              <a:spcBef>
                <a:spcPts val="1600"/>
              </a:spcBef>
              <a:spcAft>
                <a:spcPts val="0"/>
              </a:spcAft>
              <a:buNone/>
            </a:pPr>
            <a:r>
              <a:rPr b="1" lang="en" sz="1700">
                <a:solidFill>
                  <a:srgbClr val="45818E"/>
                </a:solidFill>
                <a:latin typeface="Comic Sans MS"/>
                <a:ea typeface="Comic Sans MS"/>
                <a:cs typeface="Comic Sans MS"/>
                <a:sym typeface="Comic Sans MS"/>
              </a:rPr>
              <a:t>-An int variable “</a:t>
            </a:r>
            <a:r>
              <a:rPr b="1" lang="en" sz="1700">
                <a:solidFill>
                  <a:srgbClr val="8E7CC3"/>
                </a:solidFill>
                <a:latin typeface="Comic Sans MS"/>
                <a:ea typeface="Comic Sans MS"/>
                <a:cs typeface="Comic Sans MS"/>
                <a:sym typeface="Comic Sans MS"/>
              </a:rPr>
              <a:t>num</a:t>
            </a:r>
            <a:r>
              <a:rPr b="1" lang="en" sz="1700">
                <a:solidFill>
                  <a:srgbClr val="45818E"/>
                </a:solidFill>
                <a:latin typeface="Comic Sans MS"/>
                <a:ea typeface="Comic Sans MS"/>
                <a:cs typeface="Comic Sans MS"/>
                <a:sym typeface="Comic Sans MS"/>
              </a:rPr>
              <a:t>” is initialised to zero.</a:t>
            </a:r>
            <a:endParaRPr b="1" sz="1700">
              <a:solidFill>
                <a:srgbClr val="45818E"/>
              </a:solidFill>
              <a:latin typeface="Comic Sans MS"/>
              <a:ea typeface="Comic Sans MS"/>
              <a:cs typeface="Comic Sans MS"/>
              <a:sym typeface="Comic Sans MS"/>
            </a:endParaRPr>
          </a:p>
          <a:p>
            <a:pPr indent="0" lvl="0" marL="0" rtl="0" algn="l">
              <a:spcBef>
                <a:spcPts val="1600"/>
              </a:spcBef>
              <a:spcAft>
                <a:spcPts val="0"/>
              </a:spcAft>
              <a:buNone/>
            </a:pPr>
            <a:r>
              <a:rPr b="1" lang="en" sz="1700">
                <a:solidFill>
                  <a:srgbClr val="45818E"/>
                </a:solidFill>
                <a:latin typeface="Comic Sans MS"/>
                <a:ea typeface="Comic Sans MS"/>
                <a:cs typeface="Comic Sans MS"/>
                <a:sym typeface="Comic Sans MS"/>
              </a:rPr>
              <a:t>- then while traversing through each and every element of field char array </a:t>
            </a:r>
            <a:endParaRPr b="1" sz="1700">
              <a:solidFill>
                <a:srgbClr val="45818E"/>
              </a:solidFill>
              <a:latin typeface="Comic Sans MS"/>
              <a:ea typeface="Comic Sans MS"/>
              <a:cs typeface="Comic Sans MS"/>
              <a:sym typeface="Comic Sans MS"/>
            </a:endParaRPr>
          </a:p>
          <a:p>
            <a:pPr indent="0" lvl="0" marL="0" rtl="0" algn="l">
              <a:spcBef>
                <a:spcPts val="1600"/>
              </a:spcBef>
              <a:spcAft>
                <a:spcPts val="0"/>
              </a:spcAft>
              <a:buNone/>
            </a:pPr>
            <a:r>
              <a:rPr b="1" lang="en" sz="1700">
                <a:solidFill>
                  <a:srgbClr val="45818E"/>
                </a:solidFill>
                <a:latin typeface="Comic Sans MS"/>
                <a:ea typeface="Comic Sans MS"/>
                <a:cs typeface="Comic Sans MS"/>
                <a:sym typeface="Comic Sans MS"/>
              </a:rPr>
              <a:t>- * if current element of array is digit (0-9) then we have to get the integer values of that digit and store in int variable num.</a:t>
            </a:r>
            <a:endParaRPr b="1" sz="1700">
              <a:solidFill>
                <a:srgbClr val="45818E"/>
              </a:solidFill>
              <a:latin typeface="Comic Sans MS"/>
              <a:ea typeface="Comic Sans MS"/>
              <a:cs typeface="Comic Sans MS"/>
              <a:sym typeface="Comic Sans MS"/>
            </a:endParaRPr>
          </a:p>
          <a:p>
            <a:pPr indent="0" lvl="0" marL="0" rtl="0" algn="l">
              <a:spcBef>
                <a:spcPts val="1600"/>
              </a:spcBef>
              <a:spcAft>
                <a:spcPts val="1600"/>
              </a:spcAft>
              <a:buNone/>
            </a:pPr>
            <a:r>
              <a:t/>
            </a:r>
            <a:endParaRPr sz="1700"/>
          </a:p>
        </p:txBody>
      </p:sp>
      <p:pic>
        <p:nvPicPr>
          <p:cNvPr id="123" name="Google Shape;123;p22" title="p2s10.mp3">
            <a:hlinkClick r:id="rId3"/>
          </p:cNvPr>
          <p:cNvPicPr preferRelativeResize="0"/>
          <p:nvPr/>
        </p:nvPicPr>
        <p:blipFill>
          <a:blip r:embed="rId4">
            <a:alphaModFix/>
          </a:blip>
          <a:stretch>
            <a:fillRect/>
          </a:stretch>
        </p:blipFill>
        <p:spPr>
          <a:xfrm>
            <a:off x="5738700" y="25500"/>
            <a:ext cx="457200" cy="4572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23"/>
          <p:cNvSpPr txBox="1"/>
          <p:nvPr>
            <p:ph type="title"/>
          </p:nvPr>
        </p:nvSpPr>
        <p:spPr>
          <a:xfrm>
            <a:off x="0" y="-82075"/>
            <a:ext cx="9144000" cy="532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600">
                <a:latin typeface="Comic Sans MS"/>
                <a:ea typeface="Comic Sans MS"/>
                <a:cs typeface="Comic Sans MS"/>
                <a:sym typeface="Comic Sans MS"/>
              </a:rPr>
              <a:t>Explanation for slides 8 - 9</a:t>
            </a:r>
            <a:endParaRPr sz="2600">
              <a:latin typeface="Comic Sans MS"/>
              <a:ea typeface="Comic Sans MS"/>
              <a:cs typeface="Comic Sans MS"/>
              <a:sym typeface="Comic Sans MS"/>
            </a:endParaRPr>
          </a:p>
          <a:p>
            <a:pPr indent="0" lvl="0" marL="0" rtl="0" algn="l">
              <a:spcBef>
                <a:spcPts val="0"/>
              </a:spcBef>
              <a:spcAft>
                <a:spcPts val="0"/>
              </a:spcAft>
              <a:buNone/>
            </a:pPr>
            <a:r>
              <a:t/>
            </a:r>
            <a:endParaRPr sz="2600">
              <a:latin typeface="Comic Sans MS"/>
              <a:ea typeface="Comic Sans MS"/>
              <a:cs typeface="Comic Sans MS"/>
              <a:sym typeface="Comic Sans MS"/>
            </a:endParaRPr>
          </a:p>
        </p:txBody>
      </p:sp>
      <p:sp>
        <p:nvSpPr>
          <p:cNvPr id="129" name="Google Shape;129;p23"/>
          <p:cNvSpPr txBox="1"/>
          <p:nvPr>
            <p:ph idx="1" type="body"/>
          </p:nvPr>
        </p:nvSpPr>
        <p:spPr>
          <a:xfrm>
            <a:off x="0" y="273600"/>
            <a:ext cx="9144000" cy="507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700">
                <a:solidFill>
                  <a:srgbClr val="45818E"/>
                </a:solidFill>
                <a:latin typeface="Comic Sans MS"/>
                <a:ea typeface="Comic Sans MS"/>
                <a:cs typeface="Comic Sans MS"/>
                <a:sym typeface="Comic Sans MS"/>
              </a:rPr>
              <a:t>-If element of field char array is “</a:t>
            </a:r>
            <a:r>
              <a:rPr b="1" lang="en" sz="1700">
                <a:solidFill>
                  <a:srgbClr val="8E7CC3"/>
                </a:solidFill>
                <a:latin typeface="Comic Sans MS"/>
                <a:ea typeface="Comic Sans MS"/>
                <a:cs typeface="Comic Sans MS"/>
                <a:sym typeface="Comic Sans MS"/>
              </a:rPr>
              <a:t>,</a:t>
            </a:r>
            <a:r>
              <a:rPr b="1" lang="en" sz="1700">
                <a:solidFill>
                  <a:srgbClr val="45818E"/>
                </a:solidFill>
                <a:latin typeface="Comic Sans MS"/>
                <a:ea typeface="Comic Sans MS"/>
                <a:cs typeface="Comic Sans MS"/>
                <a:sym typeface="Comic Sans MS"/>
              </a:rPr>
              <a:t>” or “</a:t>
            </a:r>
            <a:r>
              <a:rPr b="1" lang="en" sz="1700">
                <a:solidFill>
                  <a:srgbClr val="8E7CC3"/>
                </a:solidFill>
                <a:latin typeface="Comic Sans MS"/>
                <a:ea typeface="Comic Sans MS"/>
                <a:cs typeface="Comic Sans MS"/>
                <a:sym typeface="Comic Sans MS"/>
              </a:rPr>
              <a:t>-</a:t>
            </a:r>
            <a:r>
              <a:rPr b="1" lang="en" sz="1700">
                <a:solidFill>
                  <a:srgbClr val="45818E"/>
                </a:solidFill>
                <a:latin typeface="Comic Sans MS"/>
                <a:ea typeface="Comic Sans MS"/>
                <a:cs typeface="Comic Sans MS"/>
                <a:sym typeface="Comic Sans MS"/>
              </a:rPr>
              <a:t>” or the index of the current element is </a:t>
            </a:r>
            <a:r>
              <a:rPr b="1" lang="en" sz="1700">
                <a:solidFill>
                  <a:srgbClr val="8E7CC3"/>
                </a:solidFill>
                <a:latin typeface="Comic Sans MS"/>
                <a:ea typeface="Comic Sans MS"/>
                <a:cs typeface="Comic Sans MS"/>
                <a:sym typeface="Comic Sans MS"/>
              </a:rPr>
              <a:t>(len-1) </a:t>
            </a:r>
            <a:r>
              <a:rPr b="1" lang="en" sz="1700">
                <a:solidFill>
                  <a:srgbClr val="45818E"/>
                </a:solidFill>
                <a:latin typeface="Comic Sans MS"/>
                <a:ea typeface="Comic Sans MS"/>
                <a:cs typeface="Comic Sans MS"/>
                <a:sym typeface="Comic Sans MS"/>
              </a:rPr>
              <a:t>and</a:t>
            </a:r>
            <a:endParaRPr b="1" sz="1700">
              <a:solidFill>
                <a:srgbClr val="45818E"/>
              </a:solidFill>
              <a:latin typeface="Comic Sans MS"/>
              <a:ea typeface="Comic Sans MS"/>
              <a:cs typeface="Comic Sans MS"/>
              <a:sym typeface="Comic Sans MS"/>
            </a:endParaRPr>
          </a:p>
          <a:p>
            <a:pPr indent="0" lvl="0" marL="0" rtl="0" algn="l">
              <a:spcBef>
                <a:spcPts val="1600"/>
              </a:spcBef>
              <a:spcAft>
                <a:spcPts val="0"/>
              </a:spcAft>
              <a:buNone/>
            </a:pPr>
            <a:r>
              <a:rPr b="1" lang="en" sz="1700">
                <a:solidFill>
                  <a:srgbClr val="45818E"/>
                </a:solidFill>
                <a:latin typeface="Comic Sans MS"/>
                <a:ea typeface="Comic Sans MS"/>
                <a:cs typeface="Comic Sans MS"/>
                <a:sym typeface="Comic Sans MS"/>
              </a:rPr>
              <a:t> -if current element of field char array is “</a:t>
            </a:r>
            <a:r>
              <a:rPr b="1" lang="en" sz="1700">
                <a:solidFill>
                  <a:srgbClr val="8E7CC3"/>
                </a:solidFill>
                <a:latin typeface="Comic Sans MS"/>
                <a:ea typeface="Comic Sans MS"/>
                <a:cs typeface="Comic Sans MS"/>
                <a:sym typeface="Comic Sans MS"/>
              </a:rPr>
              <a:t>,</a:t>
            </a:r>
            <a:r>
              <a:rPr b="1" lang="en" sz="1700">
                <a:solidFill>
                  <a:srgbClr val="45818E"/>
                </a:solidFill>
                <a:latin typeface="Comic Sans MS"/>
                <a:ea typeface="Comic Sans MS"/>
                <a:cs typeface="Comic Sans MS"/>
                <a:sym typeface="Comic Sans MS"/>
              </a:rPr>
              <a:t>” and the next element of field char array is “</a:t>
            </a:r>
            <a:r>
              <a:rPr b="1" lang="en" sz="1700">
                <a:solidFill>
                  <a:srgbClr val="FF00FF"/>
                </a:solidFill>
                <a:latin typeface="Comic Sans MS"/>
                <a:ea typeface="Comic Sans MS"/>
                <a:cs typeface="Comic Sans MS"/>
                <a:sym typeface="Comic Sans MS"/>
              </a:rPr>
              <a:t>-</a:t>
            </a:r>
            <a:r>
              <a:rPr b="1" lang="en" sz="1700">
                <a:solidFill>
                  <a:srgbClr val="45818E"/>
                </a:solidFill>
                <a:latin typeface="Comic Sans MS"/>
                <a:ea typeface="Comic Sans MS"/>
                <a:cs typeface="Comic Sans MS"/>
                <a:sym typeface="Comic Sans MS"/>
              </a:rPr>
              <a:t>” and current element’s index is not equal to </a:t>
            </a:r>
            <a:r>
              <a:rPr b="1" lang="en" sz="1700">
                <a:solidFill>
                  <a:srgbClr val="8E7CC3"/>
                </a:solidFill>
                <a:latin typeface="Comic Sans MS"/>
                <a:ea typeface="Comic Sans MS"/>
                <a:cs typeface="Comic Sans MS"/>
                <a:sym typeface="Comic Sans MS"/>
              </a:rPr>
              <a:t>(len-1) </a:t>
            </a:r>
            <a:r>
              <a:rPr b="1" lang="en" sz="1700">
                <a:solidFill>
                  <a:srgbClr val="45818E"/>
                </a:solidFill>
                <a:latin typeface="Comic Sans MS"/>
                <a:ea typeface="Comic Sans MS"/>
                <a:cs typeface="Comic Sans MS"/>
                <a:sym typeface="Comic Sans MS"/>
              </a:rPr>
              <a:t>or </a:t>
            </a:r>
            <a:endParaRPr b="1" sz="1700">
              <a:solidFill>
                <a:srgbClr val="45818E"/>
              </a:solidFill>
              <a:latin typeface="Comic Sans MS"/>
              <a:ea typeface="Comic Sans MS"/>
              <a:cs typeface="Comic Sans MS"/>
              <a:sym typeface="Comic Sans MS"/>
            </a:endParaRPr>
          </a:p>
          <a:p>
            <a:pPr indent="0" lvl="0" marL="0" rtl="0" algn="l">
              <a:spcBef>
                <a:spcPts val="1600"/>
              </a:spcBef>
              <a:spcAft>
                <a:spcPts val="0"/>
              </a:spcAft>
              <a:buNone/>
            </a:pPr>
            <a:r>
              <a:rPr b="1" lang="en" sz="1700">
                <a:solidFill>
                  <a:srgbClr val="45818E"/>
                </a:solidFill>
                <a:latin typeface="Comic Sans MS"/>
                <a:ea typeface="Comic Sans MS"/>
                <a:cs typeface="Comic Sans MS"/>
                <a:sym typeface="Comic Sans MS"/>
              </a:rPr>
              <a:t>if current element of field char array is “</a:t>
            </a:r>
            <a:r>
              <a:rPr b="1" lang="en" sz="1700">
                <a:solidFill>
                  <a:srgbClr val="8E7CC3"/>
                </a:solidFill>
                <a:latin typeface="Comic Sans MS"/>
                <a:ea typeface="Comic Sans MS"/>
                <a:cs typeface="Comic Sans MS"/>
                <a:sym typeface="Comic Sans MS"/>
              </a:rPr>
              <a:t>-</a:t>
            </a:r>
            <a:r>
              <a:rPr b="1" lang="en" sz="1700">
                <a:solidFill>
                  <a:srgbClr val="45818E"/>
                </a:solidFill>
                <a:latin typeface="Comic Sans MS"/>
                <a:ea typeface="Comic Sans MS"/>
                <a:cs typeface="Comic Sans MS"/>
                <a:sym typeface="Comic Sans MS"/>
              </a:rPr>
              <a:t>” and the next element of field char array is “</a:t>
            </a:r>
            <a:r>
              <a:rPr b="1" lang="en" sz="1700">
                <a:solidFill>
                  <a:srgbClr val="8E7CC3"/>
                </a:solidFill>
                <a:latin typeface="Comic Sans MS"/>
                <a:ea typeface="Comic Sans MS"/>
                <a:cs typeface="Comic Sans MS"/>
                <a:sym typeface="Comic Sans MS"/>
              </a:rPr>
              <a:t>,</a:t>
            </a:r>
            <a:r>
              <a:rPr b="1" lang="en" sz="1700">
                <a:solidFill>
                  <a:srgbClr val="45818E"/>
                </a:solidFill>
                <a:latin typeface="Comic Sans MS"/>
                <a:ea typeface="Comic Sans MS"/>
                <a:cs typeface="Comic Sans MS"/>
                <a:sym typeface="Comic Sans MS"/>
              </a:rPr>
              <a:t>” and current element’s index is not equal to </a:t>
            </a:r>
            <a:r>
              <a:rPr b="1" lang="en" sz="1700">
                <a:solidFill>
                  <a:srgbClr val="8E7CC3"/>
                </a:solidFill>
                <a:latin typeface="Comic Sans MS"/>
                <a:ea typeface="Comic Sans MS"/>
                <a:cs typeface="Comic Sans MS"/>
                <a:sym typeface="Comic Sans MS"/>
              </a:rPr>
              <a:t>(len-1)</a:t>
            </a:r>
            <a:r>
              <a:rPr b="1" lang="en" sz="1700">
                <a:solidFill>
                  <a:srgbClr val="45818E"/>
                </a:solidFill>
                <a:latin typeface="Comic Sans MS"/>
                <a:ea typeface="Comic Sans MS"/>
                <a:cs typeface="Comic Sans MS"/>
                <a:sym typeface="Comic Sans MS"/>
              </a:rPr>
              <a:t> or</a:t>
            </a:r>
            <a:endParaRPr b="1" sz="1700">
              <a:solidFill>
                <a:srgbClr val="45818E"/>
              </a:solidFill>
              <a:latin typeface="Comic Sans MS"/>
              <a:ea typeface="Comic Sans MS"/>
              <a:cs typeface="Comic Sans MS"/>
              <a:sym typeface="Comic Sans MS"/>
            </a:endParaRPr>
          </a:p>
          <a:p>
            <a:pPr indent="0" lvl="0" marL="0" rtl="0" algn="l">
              <a:spcBef>
                <a:spcPts val="1600"/>
              </a:spcBef>
              <a:spcAft>
                <a:spcPts val="0"/>
              </a:spcAft>
              <a:buNone/>
            </a:pPr>
            <a:r>
              <a:rPr b="1" lang="en" sz="1700">
                <a:solidFill>
                  <a:srgbClr val="45818E"/>
                </a:solidFill>
                <a:latin typeface="Comic Sans MS"/>
                <a:ea typeface="Comic Sans MS"/>
                <a:cs typeface="Comic Sans MS"/>
                <a:sym typeface="Comic Sans MS"/>
              </a:rPr>
              <a:t> if current element of field char array is “</a:t>
            </a:r>
            <a:r>
              <a:rPr b="1" lang="en" sz="1700">
                <a:solidFill>
                  <a:srgbClr val="8E7CC3"/>
                </a:solidFill>
                <a:latin typeface="Comic Sans MS"/>
                <a:ea typeface="Comic Sans MS"/>
                <a:cs typeface="Comic Sans MS"/>
                <a:sym typeface="Comic Sans MS"/>
              </a:rPr>
              <a:t>-</a:t>
            </a:r>
            <a:r>
              <a:rPr b="1" lang="en" sz="1700">
                <a:solidFill>
                  <a:srgbClr val="45818E"/>
                </a:solidFill>
                <a:latin typeface="Comic Sans MS"/>
                <a:ea typeface="Comic Sans MS"/>
                <a:cs typeface="Comic Sans MS"/>
                <a:sym typeface="Comic Sans MS"/>
              </a:rPr>
              <a:t>” and current element’s index is equal to </a:t>
            </a:r>
            <a:r>
              <a:rPr b="1" lang="en" sz="1700">
                <a:solidFill>
                  <a:srgbClr val="8E7CC3"/>
                </a:solidFill>
                <a:latin typeface="Comic Sans MS"/>
                <a:ea typeface="Comic Sans MS"/>
                <a:cs typeface="Comic Sans MS"/>
                <a:sym typeface="Comic Sans MS"/>
              </a:rPr>
              <a:t>(len-1) </a:t>
            </a:r>
            <a:endParaRPr b="1" sz="1700">
              <a:solidFill>
                <a:srgbClr val="8E7CC3"/>
              </a:solidFill>
              <a:latin typeface="Comic Sans MS"/>
              <a:ea typeface="Comic Sans MS"/>
              <a:cs typeface="Comic Sans MS"/>
              <a:sym typeface="Comic Sans MS"/>
            </a:endParaRPr>
          </a:p>
          <a:p>
            <a:pPr indent="0" lvl="0" marL="0" rtl="0" algn="l">
              <a:spcBef>
                <a:spcPts val="1600"/>
              </a:spcBef>
              <a:spcAft>
                <a:spcPts val="0"/>
              </a:spcAft>
              <a:buNone/>
            </a:pPr>
            <a:r>
              <a:rPr b="1" lang="en" sz="1700">
                <a:solidFill>
                  <a:srgbClr val="45818E"/>
                </a:solidFill>
                <a:latin typeface="Comic Sans MS"/>
                <a:ea typeface="Comic Sans MS"/>
                <a:cs typeface="Comic Sans MS"/>
                <a:sym typeface="Comic Sans MS"/>
              </a:rPr>
              <a:t>if current element of field char array is “</a:t>
            </a:r>
            <a:r>
              <a:rPr b="1" lang="en" sz="1700">
                <a:solidFill>
                  <a:srgbClr val="8E7CC3"/>
                </a:solidFill>
                <a:latin typeface="Comic Sans MS"/>
                <a:ea typeface="Comic Sans MS"/>
                <a:cs typeface="Comic Sans MS"/>
                <a:sym typeface="Comic Sans MS"/>
              </a:rPr>
              <a:t>-</a:t>
            </a:r>
            <a:r>
              <a:rPr b="1" lang="en" sz="1700">
                <a:solidFill>
                  <a:srgbClr val="45818E"/>
                </a:solidFill>
                <a:latin typeface="Comic Sans MS"/>
                <a:ea typeface="Comic Sans MS"/>
                <a:cs typeface="Comic Sans MS"/>
                <a:sym typeface="Comic Sans MS"/>
              </a:rPr>
              <a:t>” and current element’s index is equal to zero.Then the field is accepted.</a:t>
            </a:r>
            <a:endParaRPr b="1" sz="1700">
              <a:solidFill>
                <a:srgbClr val="45818E"/>
              </a:solidFill>
              <a:latin typeface="Comic Sans MS"/>
              <a:ea typeface="Comic Sans MS"/>
              <a:cs typeface="Comic Sans MS"/>
              <a:sym typeface="Comic Sans MS"/>
            </a:endParaRPr>
          </a:p>
          <a:p>
            <a:pPr indent="0" lvl="0" marL="0" rtl="0" algn="l">
              <a:spcBef>
                <a:spcPts val="1600"/>
              </a:spcBef>
              <a:spcAft>
                <a:spcPts val="0"/>
              </a:spcAft>
              <a:buNone/>
            </a:pPr>
            <a:r>
              <a:rPr b="1" lang="en" sz="1700">
                <a:solidFill>
                  <a:srgbClr val="45818E"/>
                </a:solidFill>
                <a:latin typeface="Comic Sans MS"/>
                <a:ea typeface="Comic Sans MS"/>
                <a:cs typeface="Comic Sans MS"/>
                <a:sym typeface="Comic Sans MS"/>
              </a:rPr>
              <a:t>Elseif </a:t>
            </a:r>
            <a:r>
              <a:rPr b="1" lang="en" sz="1700">
                <a:solidFill>
                  <a:srgbClr val="FF00FF"/>
                </a:solidFill>
                <a:latin typeface="Comic Sans MS"/>
                <a:ea typeface="Comic Sans MS"/>
                <a:cs typeface="Comic Sans MS"/>
                <a:sym typeface="Comic Sans MS"/>
              </a:rPr>
              <a:t>num=0</a:t>
            </a:r>
            <a:r>
              <a:rPr b="1" lang="en" sz="1700">
                <a:solidFill>
                  <a:srgbClr val="45818E"/>
                </a:solidFill>
                <a:latin typeface="Comic Sans MS"/>
                <a:ea typeface="Comic Sans MS"/>
                <a:cs typeface="Comic Sans MS"/>
                <a:sym typeface="Comic Sans MS"/>
              </a:rPr>
              <a:t> then error function is called.</a:t>
            </a:r>
            <a:endParaRPr b="1" sz="1700">
              <a:solidFill>
                <a:srgbClr val="45818E"/>
              </a:solidFill>
              <a:latin typeface="Comic Sans MS"/>
              <a:ea typeface="Comic Sans MS"/>
              <a:cs typeface="Comic Sans MS"/>
              <a:sym typeface="Comic Sans MS"/>
            </a:endParaRPr>
          </a:p>
          <a:p>
            <a:pPr indent="0" lvl="0" marL="0" rtl="0" algn="l">
              <a:spcBef>
                <a:spcPts val="1600"/>
              </a:spcBef>
              <a:spcAft>
                <a:spcPts val="1600"/>
              </a:spcAft>
              <a:buNone/>
            </a:pPr>
            <a:r>
              <a:rPr b="1" lang="en" sz="1700">
                <a:solidFill>
                  <a:srgbClr val="45818E"/>
                </a:solidFill>
                <a:latin typeface="Comic Sans MS"/>
                <a:ea typeface="Comic Sans MS"/>
                <a:cs typeface="Comic Sans MS"/>
                <a:sym typeface="Comic Sans MS"/>
              </a:rPr>
              <a:t>In the end, value of num is re-initialized to 0.</a:t>
            </a:r>
            <a:endParaRPr b="1" sz="1700">
              <a:solidFill>
                <a:srgbClr val="45818E"/>
              </a:solidFill>
              <a:latin typeface="Comic Sans MS"/>
              <a:ea typeface="Comic Sans MS"/>
              <a:cs typeface="Comic Sans MS"/>
              <a:sym typeface="Comic Sans MS"/>
            </a:endParaRPr>
          </a:p>
        </p:txBody>
      </p:sp>
      <p:pic>
        <p:nvPicPr>
          <p:cNvPr id="130" name="Google Shape;130;p23" title="p2s11fff-_2.mp3">
            <a:hlinkClick r:id="rId3"/>
          </p:cNvPr>
          <p:cNvPicPr preferRelativeResize="0"/>
          <p:nvPr/>
        </p:nvPicPr>
        <p:blipFill>
          <a:blip r:embed="rId4">
            <a:alphaModFix/>
          </a:blip>
          <a:stretch>
            <a:fillRect/>
          </a:stretch>
        </p:blipFill>
        <p:spPr>
          <a:xfrm>
            <a:off x="4572000" y="75600"/>
            <a:ext cx="457200" cy="4572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2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2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37" name="Google Shape;137;p24"/>
          <p:cNvPicPr preferRelativeResize="0"/>
          <p:nvPr/>
        </p:nvPicPr>
        <p:blipFill>
          <a:blip r:embed="rId3">
            <a:alphaModFix/>
          </a:blip>
          <a:stretch>
            <a:fillRect/>
          </a:stretch>
        </p:blipFill>
        <p:spPr>
          <a:xfrm>
            <a:off x="0" y="0"/>
            <a:ext cx="9143999" cy="5143502"/>
          </a:xfrm>
          <a:prstGeom prst="rect">
            <a:avLst/>
          </a:prstGeom>
          <a:noFill/>
          <a:ln>
            <a:noFill/>
          </a:ln>
        </p:spPr>
      </p:pic>
      <p:sp>
        <p:nvSpPr>
          <p:cNvPr id="138" name="Google Shape;138;p24"/>
          <p:cNvSpPr txBox="1"/>
          <p:nvPr/>
        </p:nvSpPr>
        <p:spPr>
          <a:xfrm>
            <a:off x="667650" y="556025"/>
            <a:ext cx="7808700" cy="350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700">
                <a:solidFill>
                  <a:srgbClr val="FFFFFF"/>
                </a:solidFill>
                <a:latin typeface="Roboto Mono"/>
                <a:ea typeface="Roboto Mono"/>
                <a:cs typeface="Roboto Mono"/>
                <a:sym typeface="Roboto Mono"/>
              </a:rPr>
              <a:t>markFields</a:t>
            </a:r>
            <a:r>
              <a:rPr lang="en" sz="1700">
                <a:solidFill>
                  <a:srgbClr val="FFFFFF"/>
                </a:solidFill>
                <a:latin typeface="Roboto Mono"/>
                <a:ea typeface="Roboto Mono"/>
                <a:cs typeface="Roboto Mono"/>
                <a:sym typeface="Roboto Mono"/>
              </a:rPr>
              <a:t> function</a:t>
            </a:r>
            <a:endParaRPr sz="1700">
              <a:solidFill>
                <a:srgbClr val="FFFFFF"/>
              </a:solidFill>
              <a:latin typeface="Roboto Mono"/>
              <a:ea typeface="Roboto Mono"/>
              <a:cs typeface="Roboto Mono"/>
              <a:sym typeface="Roboto Mono"/>
            </a:endParaRPr>
          </a:p>
        </p:txBody>
      </p:sp>
      <p:pic>
        <p:nvPicPr>
          <p:cNvPr id="139" name="Google Shape;139;p24" title="p2s12.mp3">
            <a:hlinkClick r:id="rId4"/>
          </p:cNvPr>
          <p:cNvPicPr preferRelativeResize="0"/>
          <p:nvPr/>
        </p:nvPicPr>
        <p:blipFill>
          <a:blip r:embed="rId5">
            <a:alphaModFix/>
          </a:blip>
          <a:stretch>
            <a:fillRect/>
          </a:stretch>
        </p:blipFill>
        <p:spPr>
          <a:xfrm>
            <a:off x="210450" y="4451150"/>
            <a:ext cx="457200" cy="4572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2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46" name="Google Shape;146;p25"/>
          <p:cNvPicPr preferRelativeResize="0"/>
          <p:nvPr/>
        </p:nvPicPr>
        <p:blipFill>
          <a:blip r:embed="rId3">
            <a:alphaModFix/>
          </a:blip>
          <a:stretch>
            <a:fillRect/>
          </a:stretch>
        </p:blipFill>
        <p:spPr>
          <a:xfrm>
            <a:off x="-74549" y="-76200"/>
            <a:ext cx="9218553" cy="5143497"/>
          </a:xfrm>
          <a:prstGeom prst="rect">
            <a:avLst/>
          </a:prstGeom>
          <a:noFill/>
          <a:ln>
            <a:noFill/>
          </a:ln>
        </p:spPr>
      </p:pic>
      <p:sp>
        <p:nvSpPr>
          <p:cNvPr id="147" name="Google Shape;147;p25"/>
          <p:cNvSpPr txBox="1"/>
          <p:nvPr/>
        </p:nvSpPr>
        <p:spPr>
          <a:xfrm>
            <a:off x="630375" y="445025"/>
            <a:ext cx="7808700" cy="350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700">
                <a:solidFill>
                  <a:srgbClr val="FFFFFF"/>
                </a:solidFill>
                <a:latin typeface="Roboto Mono"/>
                <a:ea typeface="Roboto Mono"/>
                <a:cs typeface="Roboto Mono"/>
                <a:sym typeface="Roboto Mono"/>
              </a:rPr>
              <a:t>markFields function continuation</a:t>
            </a:r>
            <a:endParaRPr sz="1700">
              <a:solidFill>
                <a:srgbClr val="FFFFFF"/>
              </a:solidFill>
              <a:latin typeface="Roboto Mono"/>
              <a:ea typeface="Roboto Mono"/>
              <a:cs typeface="Roboto Mono"/>
              <a:sym typeface="Roboto Mono"/>
            </a:endParaRPr>
          </a:p>
        </p:txBody>
      </p:sp>
      <p:pic>
        <p:nvPicPr>
          <p:cNvPr id="148" name="Google Shape;148;p25" title="p2s13.mp3">
            <a:hlinkClick r:id="rId4"/>
          </p:cNvPr>
          <p:cNvPicPr preferRelativeResize="0"/>
          <p:nvPr/>
        </p:nvPicPr>
        <p:blipFill>
          <a:blip r:embed="rId5">
            <a:alphaModFix/>
          </a:blip>
          <a:stretch>
            <a:fillRect/>
          </a:stretch>
        </p:blipFill>
        <p:spPr>
          <a:xfrm>
            <a:off x="173175" y="4451150"/>
            <a:ext cx="457200" cy="4572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26"/>
          <p:cNvSpPr txBox="1"/>
          <p:nvPr>
            <p:ph type="title"/>
          </p:nvPr>
        </p:nvSpPr>
        <p:spPr>
          <a:xfrm>
            <a:off x="311700" y="0"/>
            <a:ext cx="8520600" cy="43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FFFFFF"/>
                </a:solidFill>
                <a:latin typeface="Comic Sans MS"/>
                <a:ea typeface="Comic Sans MS"/>
                <a:cs typeface="Comic Sans MS"/>
                <a:sym typeface="Comic Sans MS"/>
              </a:rPr>
              <a:t>Explanation for slides 12 - 13: </a:t>
            </a:r>
            <a:endParaRPr b="1" sz="2400">
              <a:solidFill>
                <a:srgbClr val="FFFFFF"/>
              </a:solidFill>
              <a:latin typeface="Comic Sans MS"/>
              <a:ea typeface="Comic Sans MS"/>
              <a:cs typeface="Comic Sans MS"/>
              <a:sym typeface="Comic Sans MS"/>
            </a:endParaRPr>
          </a:p>
        </p:txBody>
      </p:sp>
      <p:sp>
        <p:nvSpPr>
          <p:cNvPr id="154" name="Google Shape;154;p26"/>
          <p:cNvSpPr txBox="1"/>
          <p:nvPr>
            <p:ph idx="1" type="body"/>
          </p:nvPr>
        </p:nvSpPr>
        <p:spPr>
          <a:xfrm>
            <a:off x="118100" y="445500"/>
            <a:ext cx="8863800" cy="480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45818E"/>
                </a:solidFill>
                <a:latin typeface="Comic Sans MS"/>
                <a:ea typeface="Comic Sans MS"/>
                <a:cs typeface="Comic Sans MS"/>
                <a:sym typeface="Comic Sans MS"/>
              </a:rPr>
              <a:t>When the function markFields with argument char </a:t>
            </a:r>
            <a:r>
              <a:rPr b="1" lang="en">
                <a:solidFill>
                  <a:srgbClr val="8E7CC3"/>
                </a:solidFill>
                <a:latin typeface="Comic Sans MS"/>
                <a:ea typeface="Comic Sans MS"/>
                <a:cs typeface="Comic Sans MS"/>
                <a:sym typeface="Comic Sans MS"/>
              </a:rPr>
              <a:t>fields[ ]</a:t>
            </a:r>
            <a:r>
              <a:rPr b="1" lang="en">
                <a:solidFill>
                  <a:srgbClr val="45818E"/>
                </a:solidFill>
                <a:latin typeface="Comic Sans MS"/>
                <a:ea typeface="Comic Sans MS"/>
                <a:cs typeface="Comic Sans MS"/>
                <a:sym typeface="Comic Sans MS"/>
              </a:rPr>
              <a:t> i.e., range of fields of delimiter is called:</a:t>
            </a:r>
            <a:endParaRPr b="1">
              <a:solidFill>
                <a:srgbClr val="45818E"/>
              </a:solidFill>
              <a:latin typeface="Comic Sans MS"/>
              <a:ea typeface="Comic Sans MS"/>
              <a:cs typeface="Comic Sans MS"/>
              <a:sym typeface="Comic Sans MS"/>
            </a:endParaRPr>
          </a:p>
          <a:p>
            <a:pPr indent="0" lvl="0" marL="0" rtl="0" algn="l">
              <a:spcBef>
                <a:spcPts val="1600"/>
              </a:spcBef>
              <a:spcAft>
                <a:spcPts val="0"/>
              </a:spcAft>
              <a:buNone/>
            </a:pPr>
            <a:r>
              <a:rPr b="1" lang="en">
                <a:solidFill>
                  <a:srgbClr val="45818E"/>
                </a:solidFill>
                <a:latin typeface="Comic Sans MS"/>
                <a:ea typeface="Comic Sans MS"/>
                <a:cs typeface="Comic Sans MS"/>
                <a:sym typeface="Comic Sans MS"/>
              </a:rPr>
              <a:t>- F</a:t>
            </a:r>
            <a:r>
              <a:rPr b="1" lang="en">
                <a:solidFill>
                  <a:srgbClr val="45818E"/>
                </a:solidFill>
                <a:latin typeface="Comic Sans MS"/>
                <a:ea typeface="Comic Sans MS"/>
                <a:cs typeface="Comic Sans MS"/>
                <a:sym typeface="Comic Sans MS"/>
              </a:rPr>
              <a:t>irstly, </a:t>
            </a:r>
            <a:r>
              <a:rPr b="1" lang="en">
                <a:solidFill>
                  <a:srgbClr val="8E7CC3"/>
                </a:solidFill>
                <a:latin typeface="Comic Sans MS"/>
                <a:ea typeface="Comic Sans MS"/>
                <a:cs typeface="Comic Sans MS"/>
                <a:sym typeface="Comic Sans MS"/>
              </a:rPr>
              <a:t>checkFields </a:t>
            </a:r>
            <a:r>
              <a:rPr b="1" lang="en">
                <a:solidFill>
                  <a:srgbClr val="45818E"/>
                </a:solidFill>
                <a:latin typeface="Comic Sans MS"/>
                <a:ea typeface="Comic Sans MS"/>
                <a:cs typeface="Comic Sans MS"/>
                <a:sym typeface="Comic Sans MS"/>
              </a:rPr>
              <a:t>function is called to check whether the field is accepted or not .</a:t>
            </a:r>
            <a:endParaRPr b="1">
              <a:solidFill>
                <a:srgbClr val="45818E"/>
              </a:solidFill>
              <a:latin typeface="Comic Sans MS"/>
              <a:ea typeface="Comic Sans MS"/>
              <a:cs typeface="Comic Sans MS"/>
              <a:sym typeface="Comic Sans MS"/>
            </a:endParaRPr>
          </a:p>
          <a:p>
            <a:pPr indent="0" lvl="0" marL="0" rtl="0" algn="l">
              <a:spcBef>
                <a:spcPts val="1600"/>
              </a:spcBef>
              <a:spcAft>
                <a:spcPts val="0"/>
              </a:spcAft>
              <a:buNone/>
            </a:pPr>
            <a:r>
              <a:rPr b="1" lang="en">
                <a:solidFill>
                  <a:srgbClr val="45818E"/>
                </a:solidFill>
                <a:latin typeface="Comic Sans MS"/>
                <a:ea typeface="Comic Sans MS"/>
                <a:cs typeface="Comic Sans MS"/>
                <a:sym typeface="Comic Sans MS"/>
              </a:rPr>
              <a:t>If field is not acceptable then error will be displayed.</a:t>
            </a:r>
            <a:endParaRPr b="1">
              <a:solidFill>
                <a:srgbClr val="45818E"/>
              </a:solidFill>
              <a:latin typeface="Comic Sans MS"/>
              <a:ea typeface="Comic Sans MS"/>
              <a:cs typeface="Comic Sans MS"/>
              <a:sym typeface="Comic Sans MS"/>
            </a:endParaRPr>
          </a:p>
          <a:p>
            <a:pPr indent="0" lvl="0" marL="0" rtl="0" algn="l">
              <a:spcBef>
                <a:spcPts val="1600"/>
              </a:spcBef>
              <a:spcAft>
                <a:spcPts val="0"/>
              </a:spcAft>
              <a:buNone/>
            </a:pPr>
            <a:r>
              <a:rPr b="1" lang="en">
                <a:solidFill>
                  <a:srgbClr val="45818E"/>
                </a:solidFill>
                <a:latin typeface="Comic Sans MS"/>
                <a:ea typeface="Comic Sans MS"/>
                <a:cs typeface="Comic Sans MS"/>
                <a:sym typeface="Comic Sans MS"/>
              </a:rPr>
              <a:t>Now,let’s initialize the int variable num to 0</a:t>
            </a:r>
            <a:endParaRPr b="1">
              <a:solidFill>
                <a:srgbClr val="45818E"/>
              </a:solidFill>
              <a:latin typeface="Comic Sans MS"/>
              <a:ea typeface="Comic Sans MS"/>
              <a:cs typeface="Comic Sans MS"/>
              <a:sym typeface="Comic Sans MS"/>
            </a:endParaRPr>
          </a:p>
          <a:p>
            <a:pPr indent="0" lvl="0" marL="0" rtl="0" algn="l">
              <a:spcBef>
                <a:spcPts val="1600"/>
              </a:spcBef>
              <a:spcAft>
                <a:spcPts val="0"/>
              </a:spcAft>
              <a:buNone/>
            </a:pPr>
            <a:r>
              <a:rPr b="1" lang="en">
                <a:solidFill>
                  <a:srgbClr val="45818E"/>
                </a:solidFill>
                <a:latin typeface="Comic Sans MS"/>
                <a:ea typeface="Comic Sans MS"/>
                <a:cs typeface="Comic Sans MS"/>
                <a:sym typeface="Comic Sans MS"/>
              </a:rPr>
              <a:t>While traversing through each and every element of field char array ,if current element of field char array is a digit (from 0 to 9) then we have to get  integer value of that element and which to be stored in variable num.</a:t>
            </a:r>
            <a:endParaRPr b="1">
              <a:solidFill>
                <a:srgbClr val="45818E"/>
              </a:solidFill>
              <a:latin typeface="Comic Sans MS"/>
              <a:ea typeface="Comic Sans MS"/>
              <a:cs typeface="Comic Sans MS"/>
              <a:sym typeface="Comic Sans MS"/>
            </a:endParaRPr>
          </a:p>
          <a:p>
            <a:pPr indent="0" lvl="0" marL="0" rtl="0" algn="l">
              <a:spcBef>
                <a:spcPts val="1600"/>
              </a:spcBef>
              <a:spcAft>
                <a:spcPts val="1600"/>
              </a:spcAft>
              <a:buNone/>
            </a:pPr>
            <a:r>
              <a:rPr b="1" lang="en">
                <a:solidFill>
                  <a:srgbClr val="45818E"/>
                </a:solidFill>
                <a:latin typeface="Comic Sans MS"/>
                <a:ea typeface="Comic Sans MS"/>
                <a:cs typeface="Comic Sans MS"/>
                <a:sym typeface="Comic Sans MS"/>
              </a:rPr>
              <a:t>-If the current element of field char array is “</a:t>
            </a:r>
            <a:r>
              <a:rPr b="1" lang="en">
                <a:solidFill>
                  <a:srgbClr val="8E7CC3"/>
                </a:solidFill>
                <a:latin typeface="Comic Sans MS"/>
                <a:ea typeface="Comic Sans MS"/>
                <a:cs typeface="Comic Sans MS"/>
                <a:sym typeface="Comic Sans MS"/>
              </a:rPr>
              <a:t>,</a:t>
            </a:r>
            <a:r>
              <a:rPr b="1" lang="en">
                <a:solidFill>
                  <a:srgbClr val="45818E"/>
                </a:solidFill>
                <a:latin typeface="Comic Sans MS"/>
                <a:ea typeface="Comic Sans MS"/>
                <a:cs typeface="Comic Sans MS"/>
                <a:sym typeface="Comic Sans MS"/>
              </a:rPr>
              <a:t>” or current element’s index is </a:t>
            </a:r>
            <a:r>
              <a:rPr b="1" lang="en">
                <a:solidFill>
                  <a:srgbClr val="8E7CC3"/>
                </a:solidFill>
                <a:latin typeface="Comic Sans MS"/>
                <a:ea typeface="Comic Sans MS"/>
                <a:cs typeface="Comic Sans MS"/>
                <a:sym typeface="Comic Sans MS"/>
              </a:rPr>
              <a:t>strlen(fields)-1</a:t>
            </a:r>
            <a:r>
              <a:rPr b="1" lang="en">
                <a:solidFill>
                  <a:srgbClr val="45818E"/>
                </a:solidFill>
                <a:latin typeface="Comic Sans MS"/>
                <a:ea typeface="Comic Sans MS"/>
                <a:cs typeface="Comic Sans MS"/>
                <a:sym typeface="Comic Sans MS"/>
              </a:rPr>
              <a:t> and current element of field char array is “</a:t>
            </a:r>
            <a:r>
              <a:rPr b="1" lang="en">
                <a:solidFill>
                  <a:srgbClr val="8E7CC3"/>
                </a:solidFill>
                <a:latin typeface="Comic Sans MS"/>
                <a:ea typeface="Comic Sans MS"/>
                <a:cs typeface="Comic Sans MS"/>
                <a:sym typeface="Comic Sans MS"/>
              </a:rPr>
              <a:t>-</a:t>
            </a:r>
            <a:r>
              <a:rPr b="1" lang="en">
                <a:solidFill>
                  <a:srgbClr val="45818E"/>
                </a:solidFill>
                <a:latin typeface="Comic Sans MS"/>
                <a:ea typeface="Comic Sans MS"/>
                <a:cs typeface="Comic Sans MS"/>
                <a:sym typeface="Comic Sans MS"/>
              </a:rPr>
              <a:t>” then the bool array index num of valid Field which initialized to False is to be updated to True.</a:t>
            </a:r>
            <a:endParaRPr b="1">
              <a:solidFill>
                <a:srgbClr val="45818E"/>
              </a:solidFill>
              <a:latin typeface="Comic Sans MS"/>
              <a:ea typeface="Comic Sans MS"/>
              <a:cs typeface="Comic Sans MS"/>
              <a:sym typeface="Comic Sans MS"/>
            </a:endParaRPr>
          </a:p>
        </p:txBody>
      </p:sp>
      <p:pic>
        <p:nvPicPr>
          <p:cNvPr id="155" name="Google Shape;155;p26" title="p2s14.mp3">
            <a:hlinkClick r:id="rId3"/>
          </p:cNvPr>
          <p:cNvPicPr preferRelativeResize="0"/>
          <p:nvPr/>
        </p:nvPicPr>
        <p:blipFill>
          <a:blip r:embed="rId4">
            <a:alphaModFix/>
          </a:blip>
          <a:stretch>
            <a:fillRect/>
          </a:stretch>
        </p:blipFill>
        <p:spPr>
          <a:xfrm>
            <a:off x="5313075" y="-11700"/>
            <a:ext cx="457200" cy="4572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7"/>
          <p:cNvSpPr txBox="1"/>
          <p:nvPr>
            <p:ph type="title"/>
          </p:nvPr>
        </p:nvSpPr>
        <p:spPr>
          <a:xfrm>
            <a:off x="311700"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FFFFFF"/>
                </a:solidFill>
                <a:latin typeface="Comic Sans MS"/>
                <a:ea typeface="Comic Sans MS"/>
                <a:cs typeface="Comic Sans MS"/>
                <a:sym typeface="Comic Sans MS"/>
              </a:rPr>
              <a:t>Explanation for slides 12 - 13: </a:t>
            </a:r>
            <a:endParaRPr b="1" sz="2400">
              <a:solidFill>
                <a:srgbClr val="FFFFFF"/>
              </a:solidFill>
              <a:latin typeface="Comic Sans MS"/>
              <a:ea typeface="Comic Sans MS"/>
              <a:cs typeface="Comic Sans MS"/>
              <a:sym typeface="Comic Sans MS"/>
            </a:endParaRPr>
          </a:p>
          <a:p>
            <a:pPr indent="0" lvl="0" marL="0" rtl="0" algn="l">
              <a:spcBef>
                <a:spcPts val="0"/>
              </a:spcBef>
              <a:spcAft>
                <a:spcPts val="0"/>
              </a:spcAft>
              <a:buNone/>
            </a:pPr>
            <a:r>
              <a:t/>
            </a:r>
            <a:endParaRPr/>
          </a:p>
        </p:txBody>
      </p:sp>
      <p:sp>
        <p:nvSpPr>
          <p:cNvPr id="161" name="Google Shape;161;p27"/>
          <p:cNvSpPr txBox="1"/>
          <p:nvPr>
            <p:ph idx="1" type="body"/>
          </p:nvPr>
        </p:nvSpPr>
        <p:spPr>
          <a:xfrm>
            <a:off x="0" y="572700"/>
            <a:ext cx="9144000" cy="4570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45818E"/>
                </a:solidFill>
                <a:latin typeface="Comic Sans MS"/>
                <a:ea typeface="Comic Sans MS"/>
                <a:cs typeface="Comic Sans MS"/>
                <a:sym typeface="Comic Sans MS"/>
              </a:rPr>
              <a:t>-if the int variable num is greater than highestField then highestField = num and then num is re-initialized to 0.</a:t>
            </a:r>
            <a:endParaRPr b="1">
              <a:solidFill>
                <a:srgbClr val="45818E"/>
              </a:solidFill>
              <a:latin typeface="Comic Sans MS"/>
              <a:ea typeface="Comic Sans MS"/>
              <a:cs typeface="Comic Sans MS"/>
              <a:sym typeface="Comic Sans MS"/>
            </a:endParaRPr>
          </a:p>
          <a:p>
            <a:pPr indent="0" lvl="0" marL="0" rtl="0" algn="l">
              <a:spcBef>
                <a:spcPts val="1600"/>
              </a:spcBef>
              <a:spcAft>
                <a:spcPts val="0"/>
              </a:spcAft>
              <a:buNone/>
            </a:pPr>
            <a:r>
              <a:rPr b="1" lang="en">
                <a:solidFill>
                  <a:srgbClr val="45818E"/>
                </a:solidFill>
                <a:latin typeface="Comic Sans MS"/>
                <a:ea typeface="Comic Sans MS"/>
                <a:cs typeface="Comic Sans MS"/>
                <a:sym typeface="Comic Sans MS"/>
              </a:rPr>
              <a:t>-else if the current element of field char array is “</a:t>
            </a:r>
            <a:r>
              <a:rPr b="1" lang="en">
                <a:solidFill>
                  <a:srgbClr val="8E7CC3"/>
                </a:solidFill>
                <a:latin typeface="Comic Sans MS"/>
                <a:ea typeface="Comic Sans MS"/>
                <a:cs typeface="Comic Sans MS"/>
                <a:sym typeface="Comic Sans MS"/>
              </a:rPr>
              <a:t>-</a:t>
            </a:r>
            <a:r>
              <a:rPr b="1" lang="en">
                <a:solidFill>
                  <a:srgbClr val="45818E"/>
                </a:solidFill>
                <a:latin typeface="Comic Sans MS"/>
                <a:ea typeface="Comic Sans MS"/>
                <a:cs typeface="Comic Sans MS"/>
                <a:sym typeface="Comic Sans MS"/>
              </a:rPr>
              <a:t>” then current element’s index is updated by 1 and initializes int variable num2=0</a:t>
            </a:r>
            <a:endParaRPr b="1">
              <a:solidFill>
                <a:srgbClr val="45818E"/>
              </a:solidFill>
              <a:latin typeface="Comic Sans MS"/>
              <a:ea typeface="Comic Sans MS"/>
              <a:cs typeface="Comic Sans MS"/>
              <a:sym typeface="Comic Sans MS"/>
            </a:endParaRPr>
          </a:p>
          <a:p>
            <a:pPr indent="0" lvl="0" marL="0" rtl="0" algn="l">
              <a:spcBef>
                <a:spcPts val="1600"/>
              </a:spcBef>
              <a:spcAft>
                <a:spcPts val="0"/>
              </a:spcAft>
              <a:buNone/>
            </a:pPr>
            <a:r>
              <a:rPr b="1" lang="en">
                <a:solidFill>
                  <a:srgbClr val="45818E"/>
                </a:solidFill>
                <a:latin typeface="Comic Sans MS"/>
                <a:ea typeface="Comic Sans MS"/>
                <a:cs typeface="Comic Sans MS"/>
                <a:sym typeface="Comic Sans MS"/>
              </a:rPr>
              <a:t>While the current element of field char is not  “,” and current element index is less than strlen(fields) follows if current element of field char is “-” then Error() is called and num2  is assigned to the value of digits.</a:t>
            </a:r>
            <a:endParaRPr b="1">
              <a:solidFill>
                <a:srgbClr val="45818E"/>
              </a:solidFill>
              <a:latin typeface="Comic Sans MS"/>
              <a:ea typeface="Comic Sans MS"/>
              <a:cs typeface="Comic Sans MS"/>
              <a:sym typeface="Comic Sans MS"/>
            </a:endParaRPr>
          </a:p>
          <a:p>
            <a:pPr indent="0" lvl="0" marL="0" rtl="0" algn="l">
              <a:spcBef>
                <a:spcPts val="1600"/>
              </a:spcBef>
              <a:spcAft>
                <a:spcPts val="0"/>
              </a:spcAft>
              <a:buNone/>
            </a:pPr>
            <a:r>
              <a:rPr b="1" lang="en">
                <a:solidFill>
                  <a:srgbClr val="45818E"/>
                </a:solidFill>
                <a:latin typeface="Comic Sans MS"/>
                <a:ea typeface="Comic Sans MS"/>
                <a:cs typeface="Comic Sans MS"/>
                <a:sym typeface="Comic Sans MS"/>
              </a:rPr>
              <a:t>-if both num and num2 equals to 0 then Error() is called ,but if num2=0 then num is updated to 1000</a:t>
            </a:r>
            <a:endParaRPr b="1">
              <a:solidFill>
                <a:srgbClr val="45818E"/>
              </a:solidFill>
              <a:latin typeface="Comic Sans MS"/>
              <a:ea typeface="Comic Sans MS"/>
              <a:cs typeface="Comic Sans MS"/>
              <a:sym typeface="Comic Sans MS"/>
            </a:endParaRPr>
          </a:p>
          <a:p>
            <a:pPr indent="0" lvl="0" marL="0" rtl="0" algn="l">
              <a:spcBef>
                <a:spcPts val="1600"/>
              </a:spcBef>
              <a:spcAft>
                <a:spcPts val="1600"/>
              </a:spcAft>
              <a:buNone/>
            </a:pPr>
            <a:r>
              <a:rPr b="1" lang="en">
                <a:solidFill>
                  <a:srgbClr val="45818E"/>
                </a:solidFill>
                <a:latin typeface="Comic Sans MS"/>
                <a:ea typeface="Comic Sans MS"/>
                <a:cs typeface="Comic Sans MS"/>
                <a:sym typeface="Comic Sans MS"/>
              </a:rPr>
              <a:t>-if </a:t>
            </a:r>
            <a:r>
              <a:rPr b="1" lang="en">
                <a:solidFill>
                  <a:srgbClr val="8E7CC3"/>
                </a:solidFill>
                <a:latin typeface="Comic Sans MS"/>
                <a:ea typeface="Comic Sans MS"/>
                <a:cs typeface="Comic Sans MS"/>
                <a:sym typeface="Comic Sans MS"/>
              </a:rPr>
              <a:t>num&gt;num2</a:t>
            </a:r>
            <a:r>
              <a:rPr b="1" lang="en">
                <a:solidFill>
                  <a:srgbClr val="45818E"/>
                </a:solidFill>
                <a:latin typeface="Comic Sans MS"/>
                <a:ea typeface="Comic Sans MS"/>
                <a:cs typeface="Comic Sans MS"/>
                <a:sym typeface="Comic Sans MS"/>
              </a:rPr>
              <a:t> then Error() is called else memset function is called and re-</a:t>
            </a:r>
            <a:r>
              <a:rPr b="1" lang="en">
                <a:solidFill>
                  <a:srgbClr val="45818E"/>
                </a:solidFill>
                <a:latin typeface="Comic Sans MS"/>
                <a:ea typeface="Comic Sans MS"/>
                <a:cs typeface="Comic Sans MS"/>
                <a:sym typeface="Comic Sans MS"/>
              </a:rPr>
              <a:t>initialize</a:t>
            </a:r>
            <a:r>
              <a:rPr b="1" lang="en">
                <a:solidFill>
                  <a:srgbClr val="45818E"/>
                </a:solidFill>
                <a:latin typeface="Comic Sans MS"/>
                <a:ea typeface="Comic Sans MS"/>
                <a:cs typeface="Comic Sans MS"/>
                <a:sym typeface="Comic Sans MS"/>
              </a:rPr>
              <a:t> int variable num to 0.</a:t>
            </a:r>
            <a:endParaRPr b="1">
              <a:solidFill>
                <a:srgbClr val="45818E"/>
              </a:solidFill>
              <a:latin typeface="Comic Sans MS"/>
              <a:ea typeface="Comic Sans MS"/>
              <a:cs typeface="Comic Sans MS"/>
              <a:sym typeface="Comic Sans MS"/>
            </a:endParaRPr>
          </a:p>
        </p:txBody>
      </p:sp>
      <p:pic>
        <p:nvPicPr>
          <p:cNvPr id="162" name="Google Shape;162;p27" title="p2s15f.mp3">
            <a:hlinkClick r:id="rId3"/>
          </p:cNvPr>
          <p:cNvPicPr preferRelativeResize="0"/>
          <p:nvPr/>
        </p:nvPicPr>
        <p:blipFill>
          <a:blip r:embed="rId4">
            <a:alphaModFix/>
          </a:blip>
          <a:stretch>
            <a:fillRect/>
          </a:stretch>
        </p:blipFill>
        <p:spPr>
          <a:xfrm>
            <a:off x="5319700" y="115500"/>
            <a:ext cx="457200" cy="4572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2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2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69" name="Google Shape;169;p28"/>
          <p:cNvPicPr preferRelativeResize="0"/>
          <p:nvPr/>
        </p:nvPicPr>
        <p:blipFill>
          <a:blip r:embed="rId3">
            <a:alphaModFix/>
          </a:blip>
          <a:stretch>
            <a:fillRect/>
          </a:stretch>
        </p:blipFill>
        <p:spPr>
          <a:xfrm>
            <a:off x="0" y="0"/>
            <a:ext cx="9143999" cy="5219700"/>
          </a:xfrm>
          <a:prstGeom prst="rect">
            <a:avLst/>
          </a:prstGeom>
          <a:noFill/>
          <a:ln>
            <a:noFill/>
          </a:ln>
        </p:spPr>
      </p:pic>
      <p:sp>
        <p:nvSpPr>
          <p:cNvPr id="170" name="Google Shape;170;p28"/>
          <p:cNvSpPr txBox="1"/>
          <p:nvPr/>
        </p:nvSpPr>
        <p:spPr>
          <a:xfrm>
            <a:off x="740400" y="1152475"/>
            <a:ext cx="7808700" cy="350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Mono"/>
                <a:ea typeface="Roboto Mono"/>
                <a:cs typeface="Roboto Mono"/>
                <a:sym typeface="Roboto Mono"/>
              </a:rPr>
              <a:t>Error function</a:t>
            </a:r>
            <a:endParaRPr sz="2400">
              <a:solidFill>
                <a:srgbClr val="FFFFFF"/>
              </a:solidFill>
              <a:latin typeface="Roboto Mono"/>
              <a:ea typeface="Roboto Mono"/>
              <a:cs typeface="Roboto Mono"/>
              <a:sym typeface="Roboto Mono"/>
            </a:endParaRPr>
          </a:p>
        </p:txBody>
      </p:sp>
      <p:pic>
        <p:nvPicPr>
          <p:cNvPr id="171" name="Google Shape;171;p28" title="p2s16.mp3">
            <a:hlinkClick r:id="rId4"/>
          </p:cNvPr>
          <p:cNvPicPr preferRelativeResize="0"/>
          <p:nvPr/>
        </p:nvPicPr>
        <p:blipFill>
          <a:blip r:embed="rId5">
            <a:alphaModFix/>
          </a:blip>
          <a:stretch>
            <a:fillRect/>
          </a:stretch>
        </p:blipFill>
        <p:spPr>
          <a:xfrm>
            <a:off x="113375" y="4568875"/>
            <a:ext cx="457200" cy="4572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2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78" name="Google Shape;178;p29"/>
          <p:cNvPicPr preferRelativeResize="0"/>
          <p:nvPr/>
        </p:nvPicPr>
        <p:blipFill>
          <a:blip r:embed="rId3">
            <a:alphaModFix/>
          </a:blip>
          <a:stretch>
            <a:fillRect/>
          </a:stretch>
        </p:blipFill>
        <p:spPr>
          <a:xfrm>
            <a:off x="0" y="0"/>
            <a:ext cx="9143996" cy="5143502"/>
          </a:xfrm>
          <a:prstGeom prst="rect">
            <a:avLst/>
          </a:prstGeom>
          <a:noFill/>
          <a:ln>
            <a:noFill/>
          </a:ln>
        </p:spPr>
      </p:pic>
      <p:sp>
        <p:nvSpPr>
          <p:cNvPr id="179" name="Google Shape;179;p29"/>
          <p:cNvSpPr txBox="1"/>
          <p:nvPr/>
        </p:nvSpPr>
        <p:spPr>
          <a:xfrm>
            <a:off x="2758800" y="341100"/>
            <a:ext cx="6476100" cy="40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700">
                <a:solidFill>
                  <a:srgbClr val="FFFFFF"/>
                </a:solidFill>
                <a:latin typeface="Comic Sans MS"/>
                <a:ea typeface="Comic Sans MS"/>
                <a:cs typeface="Comic Sans MS"/>
                <a:sym typeface="Comic Sans MS"/>
              </a:rPr>
              <a:t>parseCommandline</a:t>
            </a:r>
            <a:r>
              <a:rPr lang="en" sz="1700">
                <a:solidFill>
                  <a:srgbClr val="FFFFFF"/>
                </a:solidFill>
                <a:latin typeface="Comic Sans MS"/>
                <a:ea typeface="Comic Sans MS"/>
                <a:cs typeface="Comic Sans MS"/>
                <a:sym typeface="Comic Sans MS"/>
              </a:rPr>
              <a:t> function:</a:t>
            </a:r>
            <a:endParaRPr sz="1700">
              <a:solidFill>
                <a:srgbClr val="FFFFFF"/>
              </a:solidFill>
              <a:latin typeface="Comic Sans MS"/>
              <a:ea typeface="Comic Sans MS"/>
              <a:cs typeface="Comic Sans MS"/>
              <a:sym typeface="Comic Sans MS"/>
            </a:endParaRPr>
          </a:p>
        </p:txBody>
      </p:sp>
      <p:pic>
        <p:nvPicPr>
          <p:cNvPr id="180" name="Google Shape;180;p29" title="p2s17.mp3">
            <a:hlinkClick r:id="rId4"/>
          </p:cNvPr>
          <p:cNvPicPr preferRelativeResize="0"/>
          <p:nvPr/>
        </p:nvPicPr>
        <p:blipFill>
          <a:blip r:embed="rId5">
            <a:alphaModFix/>
          </a:blip>
          <a:stretch>
            <a:fillRect/>
          </a:stretch>
        </p:blipFill>
        <p:spPr>
          <a:xfrm>
            <a:off x="0" y="4568875"/>
            <a:ext cx="457200" cy="4572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30"/>
          <p:cNvSpPr txBox="1"/>
          <p:nvPr>
            <p:ph idx="1" type="body"/>
          </p:nvPr>
        </p:nvSpPr>
        <p:spPr>
          <a:xfrm>
            <a:off x="0" y="572700"/>
            <a:ext cx="9144000" cy="4570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45818E"/>
                </a:solidFill>
                <a:latin typeface="Comic Sans MS"/>
                <a:ea typeface="Comic Sans MS"/>
                <a:cs typeface="Comic Sans MS"/>
                <a:sym typeface="Comic Sans MS"/>
              </a:rPr>
              <a:t>The parseCommandLine function with arguments argc and argv[ ]</a:t>
            </a:r>
            <a:endParaRPr b="1">
              <a:solidFill>
                <a:srgbClr val="45818E"/>
              </a:solidFill>
              <a:latin typeface="Comic Sans MS"/>
              <a:ea typeface="Comic Sans MS"/>
              <a:cs typeface="Comic Sans MS"/>
              <a:sym typeface="Comic Sans MS"/>
            </a:endParaRPr>
          </a:p>
          <a:p>
            <a:pPr indent="0" lvl="0" marL="0" rtl="0" algn="l">
              <a:spcBef>
                <a:spcPts val="1600"/>
              </a:spcBef>
              <a:spcAft>
                <a:spcPts val="0"/>
              </a:spcAft>
              <a:buNone/>
            </a:pPr>
            <a:r>
              <a:rPr b="1" lang="en">
                <a:solidFill>
                  <a:srgbClr val="45818E"/>
                </a:solidFill>
                <a:latin typeface="Comic Sans MS"/>
                <a:ea typeface="Comic Sans MS"/>
                <a:cs typeface="Comic Sans MS"/>
                <a:sym typeface="Comic Sans MS"/>
              </a:rPr>
              <a:t>We run an infinite loop through the argument vector:</a:t>
            </a:r>
            <a:endParaRPr b="1">
              <a:solidFill>
                <a:srgbClr val="45818E"/>
              </a:solidFill>
              <a:latin typeface="Comic Sans MS"/>
              <a:ea typeface="Comic Sans MS"/>
              <a:cs typeface="Comic Sans MS"/>
              <a:sym typeface="Comic Sans MS"/>
            </a:endParaRPr>
          </a:p>
          <a:p>
            <a:pPr indent="0" lvl="0" marL="0" rtl="0" algn="l">
              <a:spcBef>
                <a:spcPts val="1600"/>
              </a:spcBef>
              <a:spcAft>
                <a:spcPts val="0"/>
              </a:spcAft>
              <a:buNone/>
            </a:pPr>
            <a:r>
              <a:rPr b="1" lang="en">
                <a:solidFill>
                  <a:srgbClr val="45818E"/>
                </a:solidFill>
                <a:latin typeface="Comic Sans MS"/>
                <a:ea typeface="Comic Sans MS"/>
                <a:cs typeface="Comic Sans MS"/>
                <a:sym typeface="Comic Sans MS"/>
              </a:rPr>
              <a:t>-if argument variable is equal to NULL ,then the loop breaks.</a:t>
            </a:r>
            <a:endParaRPr b="1">
              <a:solidFill>
                <a:srgbClr val="45818E"/>
              </a:solidFill>
              <a:latin typeface="Comic Sans MS"/>
              <a:ea typeface="Comic Sans MS"/>
              <a:cs typeface="Comic Sans MS"/>
              <a:sym typeface="Comic Sans MS"/>
            </a:endParaRPr>
          </a:p>
          <a:p>
            <a:pPr indent="0" lvl="0" marL="0" rtl="0" algn="l">
              <a:spcBef>
                <a:spcPts val="1600"/>
              </a:spcBef>
              <a:spcAft>
                <a:spcPts val="0"/>
              </a:spcAft>
              <a:buNone/>
            </a:pPr>
            <a:r>
              <a:rPr b="1" lang="en">
                <a:solidFill>
                  <a:srgbClr val="45818E"/>
                </a:solidFill>
                <a:latin typeface="Comic Sans MS"/>
                <a:ea typeface="Comic Sans MS"/>
                <a:cs typeface="Comic Sans MS"/>
                <a:sym typeface="Comic Sans MS"/>
              </a:rPr>
              <a:t>-if argument variable is equal to string “</a:t>
            </a:r>
            <a:r>
              <a:rPr b="1" lang="en">
                <a:solidFill>
                  <a:srgbClr val="8E7CC3"/>
                </a:solidFill>
                <a:latin typeface="Comic Sans MS"/>
                <a:ea typeface="Comic Sans MS"/>
                <a:cs typeface="Comic Sans MS"/>
                <a:sym typeface="Comic Sans MS"/>
              </a:rPr>
              <a:t>-d</a:t>
            </a:r>
            <a:r>
              <a:rPr b="1" lang="en">
                <a:solidFill>
                  <a:srgbClr val="45818E"/>
                </a:solidFill>
                <a:latin typeface="Comic Sans MS"/>
                <a:ea typeface="Comic Sans MS"/>
                <a:cs typeface="Comic Sans MS"/>
                <a:sym typeface="Comic Sans MS"/>
              </a:rPr>
              <a:t>” and if the length of next argument variable is less than or equal to 1, then the char variable delim is equal to first element int the next argument variable ,else Error() is called.</a:t>
            </a:r>
            <a:endParaRPr b="1">
              <a:solidFill>
                <a:srgbClr val="45818E"/>
              </a:solidFill>
              <a:latin typeface="Comic Sans MS"/>
              <a:ea typeface="Comic Sans MS"/>
              <a:cs typeface="Comic Sans MS"/>
              <a:sym typeface="Comic Sans MS"/>
            </a:endParaRPr>
          </a:p>
          <a:p>
            <a:pPr indent="0" lvl="0" marL="0" rtl="0" algn="l">
              <a:spcBef>
                <a:spcPts val="1600"/>
              </a:spcBef>
              <a:spcAft>
                <a:spcPts val="0"/>
              </a:spcAft>
              <a:buNone/>
            </a:pPr>
            <a:r>
              <a:rPr b="1" lang="en">
                <a:solidFill>
                  <a:srgbClr val="45818E"/>
                </a:solidFill>
                <a:latin typeface="Comic Sans MS"/>
                <a:ea typeface="Comic Sans MS"/>
                <a:cs typeface="Comic Sans MS"/>
                <a:sym typeface="Comic Sans MS"/>
              </a:rPr>
              <a:t>-else if argument variable is equal to string “</a:t>
            </a:r>
            <a:r>
              <a:rPr b="1" lang="en">
                <a:solidFill>
                  <a:srgbClr val="8E7CC3"/>
                </a:solidFill>
                <a:latin typeface="Comic Sans MS"/>
                <a:ea typeface="Comic Sans MS"/>
                <a:cs typeface="Comic Sans MS"/>
                <a:sym typeface="Comic Sans MS"/>
              </a:rPr>
              <a:t>-f</a:t>
            </a:r>
            <a:r>
              <a:rPr b="1" lang="en">
                <a:solidFill>
                  <a:srgbClr val="45818E"/>
                </a:solidFill>
                <a:latin typeface="Comic Sans MS"/>
                <a:ea typeface="Comic Sans MS"/>
                <a:cs typeface="Comic Sans MS"/>
                <a:sym typeface="Comic Sans MS"/>
              </a:rPr>
              <a:t>” then fGiven is initialised to True and markFields function with next argument variable  is called.</a:t>
            </a:r>
            <a:endParaRPr b="1">
              <a:solidFill>
                <a:srgbClr val="45818E"/>
              </a:solidFill>
              <a:latin typeface="Comic Sans MS"/>
              <a:ea typeface="Comic Sans MS"/>
              <a:cs typeface="Comic Sans MS"/>
              <a:sym typeface="Comic Sans MS"/>
            </a:endParaRPr>
          </a:p>
          <a:p>
            <a:pPr indent="0" lvl="0" marL="0" rtl="0" algn="l">
              <a:spcBef>
                <a:spcPts val="1600"/>
              </a:spcBef>
              <a:spcAft>
                <a:spcPts val="1600"/>
              </a:spcAft>
              <a:buNone/>
            </a:pPr>
            <a:r>
              <a:rPr b="1" lang="en">
                <a:solidFill>
                  <a:srgbClr val="45818E"/>
                </a:solidFill>
                <a:latin typeface="Comic Sans MS"/>
                <a:ea typeface="Comic Sans MS"/>
                <a:cs typeface="Comic Sans MS"/>
                <a:sym typeface="Comic Sans MS"/>
              </a:rPr>
              <a:t>-else if first element of argument variable is not equal to “</a:t>
            </a:r>
            <a:r>
              <a:rPr b="1" lang="en">
                <a:solidFill>
                  <a:srgbClr val="8E7CC3"/>
                </a:solidFill>
                <a:latin typeface="Comic Sans MS"/>
                <a:ea typeface="Comic Sans MS"/>
                <a:cs typeface="Comic Sans MS"/>
                <a:sym typeface="Comic Sans MS"/>
              </a:rPr>
              <a:t>-</a:t>
            </a:r>
            <a:r>
              <a:rPr b="1" lang="en">
                <a:solidFill>
                  <a:srgbClr val="45818E"/>
                </a:solidFill>
                <a:latin typeface="Comic Sans MS"/>
                <a:ea typeface="Comic Sans MS"/>
                <a:cs typeface="Comic Sans MS"/>
                <a:sym typeface="Comic Sans MS"/>
              </a:rPr>
              <a:t>” ,then fileName gets initialized to that argument variable . We check if the file does not exist, and if it doesn’t , then displays message “ </a:t>
            </a:r>
            <a:r>
              <a:rPr b="1" lang="en">
                <a:solidFill>
                  <a:srgbClr val="8E7CC3"/>
                </a:solidFill>
                <a:latin typeface="Comic Sans MS"/>
                <a:ea typeface="Comic Sans MS"/>
                <a:cs typeface="Comic Sans MS"/>
                <a:sym typeface="Comic Sans MS"/>
              </a:rPr>
              <a:t>mycut : filename : no such file or directory</a:t>
            </a:r>
            <a:r>
              <a:rPr b="1" lang="en">
                <a:solidFill>
                  <a:srgbClr val="45818E"/>
                </a:solidFill>
                <a:latin typeface="Comic Sans MS"/>
                <a:ea typeface="Comic Sans MS"/>
                <a:cs typeface="Comic Sans MS"/>
                <a:sym typeface="Comic Sans MS"/>
              </a:rPr>
              <a:t> ”</a:t>
            </a:r>
            <a:endParaRPr b="1">
              <a:solidFill>
                <a:srgbClr val="45818E"/>
              </a:solidFill>
              <a:latin typeface="Comic Sans MS"/>
              <a:ea typeface="Comic Sans MS"/>
              <a:cs typeface="Comic Sans MS"/>
              <a:sym typeface="Comic Sans MS"/>
            </a:endParaRPr>
          </a:p>
        </p:txBody>
      </p:sp>
      <p:sp>
        <p:nvSpPr>
          <p:cNvPr id="186" name="Google Shape;186;p30"/>
          <p:cNvSpPr txBox="1"/>
          <p:nvPr>
            <p:ph type="title"/>
          </p:nvPr>
        </p:nvSpPr>
        <p:spPr>
          <a:xfrm>
            <a:off x="210400"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FFFFFF"/>
                </a:solidFill>
                <a:latin typeface="Comic Sans MS"/>
                <a:ea typeface="Comic Sans MS"/>
                <a:cs typeface="Comic Sans MS"/>
                <a:sym typeface="Comic Sans MS"/>
              </a:rPr>
              <a:t>Explanation for slide 17: </a:t>
            </a:r>
            <a:endParaRPr b="1" sz="2400">
              <a:solidFill>
                <a:srgbClr val="FFFFFF"/>
              </a:solidFill>
              <a:latin typeface="Comic Sans MS"/>
              <a:ea typeface="Comic Sans MS"/>
              <a:cs typeface="Comic Sans MS"/>
              <a:sym typeface="Comic Sans MS"/>
            </a:endParaRPr>
          </a:p>
          <a:p>
            <a:pPr indent="0" lvl="0" marL="0" rtl="0" algn="l">
              <a:spcBef>
                <a:spcPts val="0"/>
              </a:spcBef>
              <a:spcAft>
                <a:spcPts val="0"/>
              </a:spcAft>
              <a:buNone/>
            </a:pPr>
            <a:r>
              <a:t/>
            </a:r>
            <a:endParaRPr/>
          </a:p>
        </p:txBody>
      </p:sp>
      <p:pic>
        <p:nvPicPr>
          <p:cNvPr id="187" name="Google Shape;187;p30" title="p2s18.mp3">
            <a:hlinkClick r:id="rId3"/>
          </p:cNvPr>
          <p:cNvPicPr preferRelativeResize="0"/>
          <p:nvPr/>
        </p:nvPicPr>
        <p:blipFill>
          <a:blip r:embed="rId4">
            <a:alphaModFix/>
          </a:blip>
          <a:stretch>
            <a:fillRect/>
          </a:stretch>
        </p:blipFill>
        <p:spPr>
          <a:xfrm>
            <a:off x="5284975" y="57750"/>
            <a:ext cx="457200" cy="4572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3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3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94" name="Google Shape;194;p31"/>
          <p:cNvPicPr preferRelativeResize="0"/>
          <p:nvPr/>
        </p:nvPicPr>
        <p:blipFill>
          <a:blip r:embed="rId3">
            <a:alphaModFix/>
          </a:blip>
          <a:stretch>
            <a:fillRect/>
          </a:stretch>
        </p:blipFill>
        <p:spPr>
          <a:xfrm>
            <a:off x="0" y="0"/>
            <a:ext cx="9144003" cy="5143502"/>
          </a:xfrm>
          <a:prstGeom prst="rect">
            <a:avLst/>
          </a:prstGeom>
          <a:noFill/>
          <a:ln>
            <a:noFill/>
          </a:ln>
        </p:spPr>
      </p:pic>
      <p:sp>
        <p:nvSpPr>
          <p:cNvPr id="195" name="Google Shape;195;p31"/>
          <p:cNvSpPr txBox="1"/>
          <p:nvPr/>
        </p:nvSpPr>
        <p:spPr>
          <a:xfrm>
            <a:off x="3049750" y="393075"/>
            <a:ext cx="6476100" cy="40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FFFFFF"/>
                </a:solidFill>
                <a:latin typeface="Comic Sans MS"/>
                <a:ea typeface="Comic Sans MS"/>
                <a:cs typeface="Comic Sans MS"/>
                <a:sym typeface="Comic Sans MS"/>
              </a:rPr>
              <a:t>cutFile</a:t>
            </a:r>
            <a:r>
              <a:rPr lang="en" sz="1600">
                <a:solidFill>
                  <a:srgbClr val="FFFFFF"/>
                </a:solidFill>
                <a:latin typeface="Comic Sans MS"/>
                <a:ea typeface="Comic Sans MS"/>
                <a:cs typeface="Comic Sans MS"/>
                <a:sym typeface="Comic Sans MS"/>
              </a:rPr>
              <a:t> function: part A</a:t>
            </a:r>
            <a:endParaRPr sz="1600">
              <a:solidFill>
                <a:srgbClr val="FFFFFF"/>
              </a:solidFill>
              <a:latin typeface="Comic Sans MS"/>
              <a:ea typeface="Comic Sans MS"/>
              <a:cs typeface="Comic Sans MS"/>
              <a:sym typeface="Comic Sans MS"/>
            </a:endParaRPr>
          </a:p>
        </p:txBody>
      </p:sp>
      <p:pic>
        <p:nvPicPr>
          <p:cNvPr id="196" name="Google Shape;196;p31" title="p2s19.mp3">
            <a:hlinkClick r:id="rId4"/>
          </p:cNvPr>
          <p:cNvPicPr preferRelativeResize="0"/>
          <p:nvPr/>
        </p:nvPicPr>
        <p:blipFill>
          <a:blip r:embed="rId5">
            <a:alphaModFix/>
          </a:blip>
          <a:stretch>
            <a:fillRect/>
          </a:stretch>
        </p:blipFill>
        <p:spPr>
          <a:xfrm>
            <a:off x="71225" y="4703625"/>
            <a:ext cx="457200" cy="4572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sp>
        <p:nvSpPr>
          <p:cNvPr id="62" name="Google Shape;62;p14"/>
          <p:cNvSpPr txBox="1"/>
          <p:nvPr>
            <p:ph idx="4294967295" type="ctrTitle"/>
          </p:nvPr>
        </p:nvSpPr>
        <p:spPr>
          <a:xfrm>
            <a:off x="311700" y="1240200"/>
            <a:ext cx="8520600" cy="2663100"/>
          </a:xfrm>
          <a:prstGeom prst="rect">
            <a:avLst/>
          </a:prstGeom>
        </p:spPr>
        <p:txBody>
          <a:bodyPr anchorCtr="0" anchor="t" bIns="91425" lIns="91425" spcFirstLastPara="1" rIns="91425" wrap="square" tIns="91425">
            <a:noAutofit/>
          </a:bodyPr>
          <a:lstStyle/>
          <a:p>
            <a:pPr indent="0" lvl="0" marL="0" marR="6096" rtl="0" algn="l">
              <a:lnSpc>
                <a:spcPct val="115000"/>
              </a:lnSpc>
              <a:spcBef>
                <a:spcPts val="2112"/>
              </a:spcBef>
              <a:spcAft>
                <a:spcPts val="0"/>
              </a:spcAft>
              <a:buNone/>
            </a:pPr>
            <a:r>
              <a:rPr b="1" lang="en" sz="1800">
                <a:solidFill>
                  <a:srgbClr val="FFFFFF"/>
                </a:solidFill>
              </a:rPr>
              <a:t>Question 1F provided to us :</a:t>
            </a:r>
            <a:endParaRPr b="1" sz="1800">
              <a:solidFill>
                <a:srgbClr val="FFFFFF"/>
              </a:solidFill>
            </a:endParaRPr>
          </a:p>
          <a:p>
            <a:pPr indent="0" lvl="0" marL="0" marR="6096" rtl="0" algn="l">
              <a:lnSpc>
                <a:spcPct val="115000"/>
              </a:lnSpc>
              <a:spcBef>
                <a:spcPts val="2112"/>
              </a:spcBef>
              <a:spcAft>
                <a:spcPts val="0"/>
              </a:spcAft>
              <a:buNone/>
            </a:pPr>
            <a:r>
              <a:rPr lang="en" sz="1400">
                <a:solidFill>
                  <a:srgbClr val="FFFFFF"/>
                </a:solidFill>
              </a:rPr>
              <a:t>Create your own SHELL-commands to simulate (mimic) the functionality of the well-known SHELL commands:- </a:t>
            </a:r>
            <a:endParaRPr sz="1400">
              <a:solidFill>
                <a:srgbClr val="FFFFFF"/>
              </a:solidFill>
            </a:endParaRPr>
          </a:p>
          <a:p>
            <a:pPr indent="0" lvl="0" marL="0" marR="0" rtl="0" algn="ctr">
              <a:lnSpc>
                <a:spcPct val="115000"/>
              </a:lnSpc>
              <a:spcBef>
                <a:spcPts val="1896"/>
              </a:spcBef>
              <a:spcAft>
                <a:spcPts val="0"/>
              </a:spcAft>
              <a:buNone/>
            </a:pPr>
            <a:r>
              <a:rPr b="1" lang="en" sz="1500">
                <a:solidFill>
                  <a:srgbClr val="F4CCCC"/>
                </a:solidFill>
                <a:latin typeface="Roboto Mono"/>
                <a:ea typeface="Roboto Mono"/>
                <a:cs typeface="Roboto Mono"/>
                <a:sym typeface="Roboto Mono"/>
              </a:rPr>
              <a:t>mycut [-d] "</a:t>
            </a:r>
            <a:r>
              <a:rPr b="1" i="1" lang="en" sz="1500">
                <a:solidFill>
                  <a:srgbClr val="F4CCCC"/>
                </a:solidFill>
                <a:latin typeface="Roboto Mono"/>
                <a:ea typeface="Roboto Mono"/>
                <a:cs typeface="Roboto Mono"/>
                <a:sym typeface="Roboto Mono"/>
              </a:rPr>
              <a:t>delimiter</a:t>
            </a:r>
            <a:r>
              <a:rPr b="1" lang="en" sz="1500">
                <a:solidFill>
                  <a:srgbClr val="F4CCCC"/>
                </a:solidFill>
                <a:latin typeface="Roboto Mono"/>
                <a:ea typeface="Roboto Mono"/>
                <a:cs typeface="Roboto Mono"/>
                <a:sym typeface="Roboto Mono"/>
              </a:rPr>
              <a:t>" [-f] </a:t>
            </a:r>
            <a:r>
              <a:rPr b="1" i="1" lang="en" sz="1500">
                <a:solidFill>
                  <a:srgbClr val="F4CCCC"/>
                </a:solidFill>
                <a:latin typeface="Roboto Mono"/>
                <a:ea typeface="Roboto Mono"/>
                <a:cs typeface="Roboto Mono"/>
                <a:sym typeface="Roboto Mono"/>
              </a:rPr>
              <a:t>field-number filename</a:t>
            </a:r>
            <a:endParaRPr b="1" sz="1500">
              <a:solidFill>
                <a:srgbClr val="F4CCCC"/>
              </a:solidFill>
              <a:latin typeface="Roboto Mono"/>
              <a:ea typeface="Roboto Mono"/>
              <a:cs typeface="Roboto Mono"/>
              <a:sym typeface="Roboto Mono"/>
            </a:endParaRPr>
          </a:p>
        </p:txBody>
      </p:sp>
      <p:pic>
        <p:nvPicPr>
          <p:cNvPr id="63" name="Google Shape;63;p14" title="p2s2fff.mp3">
            <a:hlinkClick r:id="rId3"/>
          </p:cNvPr>
          <p:cNvPicPr preferRelativeResize="0"/>
          <p:nvPr/>
        </p:nvPicPr>
        <p:blipFill>
          <a:blip r:embed="rId4">
            <a:alphaModFix/>
          </a:blip>
          <a:stretch>
            <a:fillRect/>
          </a:stretch>
        </p:blipFill>
        <p:spPr>
          <a:xfrm>
            <a:off x="152400" y="4055700"/>
            <a:ext cx="457200" cy="4572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3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3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03" name="Google Shape;203;p32"/>
          <p:cNvPicPr preferRelativeResize="0"/>
          <p:nvPr/>
        </p:nvPicPr>
        <p:blipFill>
          <a:blip r:embed="rId3">
            <a:alphaModFix/>
          </a:blip>
          <a:stretch>
            <a:fillRect/>
          </a:stretch>
        </p:blipFill>
        <p:spPr>
          <a:xfrm>
            <a:off x="0" y="0"/>
            <a:ext cx="9144000" cy="5143497"/>
          </a:xfrm>
          <a:prstGeom prst="rect">
            <a:avLst/>
          </a:prstGeom>
          <a:noFill/>
          <a:ln>
            <a:noFill/>
          </a:ln>
        </p:spPr>
      </p:pic>
      <p:sp>
        <p:nvSpPr>
          <p:cNvPr id="204" name="Google Shape;204;p32"/>
          <p:cNvSpPr txBox="1"/>
          <p:nvPr/>
        </p:nvSpPr>
        <p:spPr>
          <a:xfrm>
            <a:off x="3049725" y="403450"/>
            <a:ext cx="6476100" cy="40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FFFFFF"/>
                </a:solidFill>
                <a:latin typeface="Comic Sans MS"/>
                <a:ea typeface="Comic Sans MS"/>
                <a:cs typeface="Comic Sans MS"/>
                <a:sym typeface="Comic Sans MS"/>
              </a:rPr>
              <a:t>cutFile function: part B</a:t>
            </a:r>
            <a:endParaRPr sz="1600">
              <a:solidFill>
                <a:srgbClr val="FFFFFF"/>
              </a:solidFill>
              <a:latin typeface="Comic Sans MS"/>
              <a:ea typeface="Comic Sans MS"/>
              <a:cs typeface="Comic Sans MS"/>
              <a:sym typeface="Comic Sans MS"/>
            </a:endParaRPr>
          </a:p>
        </p:txBody>
      </p:sp>
      <p:pic>
        <p:nvPicPr>
          <p:cNvPr id="205" name="Google Shape;205;p32" title="p2s20.mp3">
            <a:hlinkClick r:id="rId4"/>
          </p:cNvPr>
          <p:cNvPicPr preferRelativeResize="0"/>
          <p:nvPr/>
        </p:nvPicPr>
        <p:blipFill>
          <a:blip r:embed="rId5">
            <a:alphaModFix/>
          </a:blip>
          <a:stretch>
            <a:fillRect/>
          </a:stretch>
        </p:blipFill>
        <p:spPr>
          <a:xfrm>
            <a:off x="85250" y="4568875"/>
            <a:ext cx="457200" cy="4572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33"/>
          <p:cNvSpPr txBox="1"/>
          <p:nvPr>
            <p:ph type="title"/>
          </p:nvPr>
        </p:nvSpPr>
        <p:spPr>
          <a:xfrm>
            <a:off x="311700" y="-1176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omic Sans MS"/>
                <a:ea typeface="Comic Sans MS"/>
                <a:cs typeface="Comic Sans MS"/>
                <a:sym typeface="Comic Sans MS"/>
              </a:rPr>
              <a:t>Explanation for slides 19 - 20:</a:t>
            </a:r>
            <a:endParaRPr>
              <a:latin typeface="Comic Sans MS"/>
              <a:ea typeface="Comic Sans MS"/>
              <a:cs typeface="Comic Sans MS"/>
              <a:sym typeface="Comic Sans MS"/>
            </a:endParaRPr>
          </a:p>
        </p:txBody>
      </p:sp>
      <p:sp>
        <p:nvSpPr>
          <p:cNvPr id="211" name="Google Shape;211;p33"/>
          <p:cNvSpPr txBox="1"/>
          <p:nvPr>
            <p:ph idx="1" type="body"/>
          </p:nvPr>
        </p:nvSpPr>
        <p:spPr>
          <a:xfrm>
            <a:off x="0" y="382350"/>
            <a:ext cx="9144000" cy="476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45818E"/>
                </a:solidFill>
                <a:latin typeface="Comic Sans MS"/>
                <a:ea typeface="Comic Sans MS"/>
                <a:cs typeface="Comic Sans MS"/>
                <a:sym typeface="Comic Sans MS"/>
              </a:rPr>
              <a:t>-cutFile() actually writes output to command line.In the cutFile, we first </a:t>
            </a:r>
            <a:r>
              <a:rPr b="1" lang="en">
                <a:solidFill>
                  <a:srgbClr val="45818E"/>
                </a:solidFill>
                <a:latin typeface="Comic Sans MS"/>
                <a:ea typeface="Comic Sans MS"/>
                <a:cs typeface="Comic Sans MS"/>
                <a:sym typeface="Comic Sans MS"/>
              </a:rPr>
              <a:t>initialize</a:t>
            </a:r>
            <a:r>
              <a:rPr b="1" lang="en">
                <a:solidFill>
                  <a:srgbClr val="45818E"/>
                </a:solidFill>
                <a:latin typeface="Comic Sans MS"/>
                <a:ea typeface="Comic Sans MS"/>
                <a:cs typeface="Comic Sans MS"/>
                <a:sym typeface="Comic Sans MS"/>
              </a:rPr>
              <a:t> curField, which says about the current field we are in to 1, and another int variable delimsFound, which counts number of delimiters found to zero.</a:t>
            </a:r>
            <a:endParaRPr b="1">
              <a:solidFill>
                <a:srgbClr val="45818E"/>
              </a:solidFill>
              <a:latin typeface="Comic Sans MS"/>
              <a:ea typeface="Comic Sans MS"/>
              <a:cs typeface="Comic Sans MS"/>
              <a:sym typeface="Comic Sans MS"/>
            </a:endParaRPr>
          </a:p>
          <a:p>
            <a:pPr indent="0" lvl="0" marL="0" rtl="0" algn="l">
              <a:spcBef>
                <a:spcPts val="1600"/>
              </a:spcBef>
              <a:spcAft>
                <a:spcPts val="0"/>
              </a:spcAft>
              <a:buNone/>
            </a:pPr>
            <a:r>
              <a:rPr b="1" lang="en">
                <a:solidFill>
                  <a:srgbClr val="45818E"/>
                </a:solidFill>
                <a:latin typeface="Comic Sans MS"/>
                <a:ea typeface="Comic Sans MS"/>
                <a:cs typeface="Comic Sans MS"/>
                <a:sym typeface="Comic Sans MS"/>
              </a:rPr>
              <a:t>-Now we initialise line_buf array and print array  of array size 1000 and then we initialise two indices for both arrays, named idx and idx2 respectively to 0.We now use file descriptor fd where open function, which open file </a:t>
            </a:r>
            <a:r>
              <a:rPr b="1" lang="en">
                <a:solidFill>
                  <a:srgbClr val="FCE5CD"/>
                </a:solidFill>
                <a:latin typeface="Comic Sans MS"/>
                <a:ea typeface="Comic Sans MS"/>
                <a:cs typeface="Comic Sans MS"/>
                <a:sym typeface="Comic Sans MS"/>
              </a:rPr>
              <a:t>filename</a:t>
            </a:r>
            <a:r>
              <a:rPr b="1" lang="en">
                <a:solidFill>
                  <a:srgbClr val="45818E"/>
                </a:solidFill>
                <a:latin typeface="Comic Sans MS"/>
                <a:ea typeface="Comic Sans MS"/>
                <a:cs typeface="Comic Sans MS"/>
                <a:sym typeface="Comic Sans MS"/>
              </a:rPr>
              <a:t> is assigned to it. If fd is less than 0,it means file doesn’t </a:t>
            </a:r>
            <a:r>
              <a:rPr b="1" lang="en">
                <a:solidFill>
                  <a:srgbClr val="45818E"/>
                </a:solidFill>
                <a:latin typeface="Comic Sans MS"/>
                <a:ea typeface="Comic Sans MS"/>
                <a:cs typeface="Comic Sans MS"/>
                <a:sym typeface="Comic Sans MS"/>
              </a:rPr>
              <a:t>exist</a:t>
            </a:r>
            <a:r>
              <a:rPr b="1" lang="en">
                <a:solidFill>
                  <a:srgbClr val="45818E"/>
                </a:solidFill>
                <a:latin typeface="Comic Sans MS"/>
                <a:ea typeface="Comic Sans MS"/>
                <a:cs typeface="Comic Sans MS"/>
                <a:sym typeface="Comic Sans MS"/>
              </a:rPr>
              <a:t> ,so it calls Error().</a:t>
            </a:r>
            <a:endParaRPr b="1">
              <a:solidFill>
                <a:srgbClr val="45818E"/>
              </a:solidFill>
              <a:latin typeface="Comic Sans MS"/>
              <a:ea typeface="Comic Sans MS"/>
              <a:cs typeface="Comic Sans MS"/>
              <a:sym typeface="Comic Sans MS"/>
            </a:endParaRPr>
          </a:p>
          <a:p>
            <a:pPr indent="0" lvl="0" marL="0" rtl="0" algn="l">
              <a:spcBef>
                <a:spcPts val="1600"/>
              </a:spcBef>
              <a:spcAft>
                <a:spcPts val="1600"/>
              </a:spcAft>
              <a:buNone/>
            </a:pPr>
            <a:r>
              <a:rPr b="1" lang="en">
                <a:solidFill>
                  <a:srgbClr val="45818E"/>
                </a:solidFill>
                <a:latin typeface="Comic Sans MS"/>
                <a:ea typeface="Comic Sans MS"/>
                <a:cs typeface="Comic Sans MS"/>
                <a:sym typeface="Comic Sans MS"/>
              </a:rPr>
              <a:t>-Now we declare char c, then we execute while loop,where we read file contents character by character until we reach EOF(end of file). Here in the loop each character is stored in line_buf array. Next we use nested if condition, where outer condtion is to check if the current field is a valid field or if the </a:t>
            </a:r>
            <a:endParaRPr b="1">
              <a:solidFill>
                <a:srgbClr val="45818E"/>
              </a:solidFill>
              <a:latin typeface="Comic Sans MS"/>
              <a:ea typeface="Comic Sans MS"/>
              <a:cs typeface="Comic Sans MS"/>
              <a:sym typeface="Comic Sans MS"/>
            </a:endParaRPr>
          </a:p>
        </p:txBody>
      </p:sp>
      <p:pic>
        <p:nvPicPr>
          <p:cNvPr id="212" name="Google Shape;212;p33" title="p2s21f.mp3">
            <a:hlinkClick r:id="rId3"/>
          </p:cNvPr>
          <p:cNvPicPr preferRelativeResize="0"/>
          <p:nvPr/>
        </p:nvPicPr>
        <p:blipFill>
          <a:blip r:embed="rId4">
            <a:alphaModFix/>
          </a:blip>
          <a:stretch>
            <a:fillRect/>
          </a:stretch>
        </p:blipFill>
        <p:spPr>
          <a:xfrm>
            <a:off x="8375100" y="99700"/>
            <a:ext cx="457200" cy="4572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34"/>
          <p:cNvSpPr txBox="1"/>
          <p:nvPr>
            <p:ph type="title"/>
          </p:nvPr>
        </p:nvSpPr>
        <p:spPr>
          <a:xfrm>
            <a:off x="212550"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omic Sans MS"/>
                <a:ea typeface="Comic Sans MS"/>
                <a:cs typeface="Comic Sans MS"/>
                <a:sym typeface="Comic Sans MS"/>
              </a:rPr>
              <a:t>Explanation for slides 19 - 20:</a:t>
            </a:r>
            <a:endParaRPr>
              <a:latin typeface="Comic Sans MS"/>
              <a:ea typeface="Comic Sans MS"/>
              <a:cs typeface="Comic Sans MS"/>
              <a:sym typeface="Comic Sans MS"/>
            </a:endParaRPr>
          </a:p>
          <a:p>
            <a:pPr indent="0" lvl="0" marL="0" rtl="0" algn="l">
              <a:spcBef>
                <a:spcPts val="0"/>
              </a:spcBef>
              <a:spcAft>
                <a:spcPts val="0"/>
              </a:spcAft>
              <a:buNone/>
            </a:pPr>
            <a:r>
              <a:t/>
            </a:r>
            <a:endParaRPr/>
          </a:p>
        </p:txBody>
      </p:sp>
      <p:sp>
        <p:nvSpPr>
          <p:cNvPr id="218" name="Google Shape;218;p34"/>
          <p:cNvSpPr txBox="1"/>
          <p:nvPr>
            <p:ph idx="1" type="body"/>
          </p:nvPr>
        </p:nvSpPr>
        <p:spPr>
          <a:xfrm>
            <a:off x="0" y="440000"/>
            <a:ext cx="9144000" cy="527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45818E"/>
                </a:solidFill>
                <a:latin typeface="Comic Sans MS"/>
                <a:ea typeface="Comic Sans MS"/>
                <a:cs typeface="Comic Sans MS"/>
                <a:sym typeface="Comic Sans MS"/>
              </a:rPr>
              <a:t>character is a new line and the inner condition is to check if current character is not the delimiter,if it is satisfied then the character is stored in print buffer  array.</a:t>
            </a:r>
            <a:endParaRPr/>
          </a:p>
          <a:p>
            <a:pPr indent="0" lvl="0" marL="0" rtl="0" algn="l">
              <a:spcBef>
                <a:spcPts val="1600"/>
              </a:spcBef>
              <a:spcAft>
                <a:spcPts val="0"/>
              </a:spcAft>
              <a:buNone/>
            </a:pPr>
            <a:r>
              <a:rPr b="1" lang="en">
                <a:solidFill>
                  <a:srgbClr val="45818E"/>
                </a:solidFill>
                <a:latin typeface="Comic Sans MS"/>
                <a:ea typeface="Comic Sans MS"/>
                <a:cs typeface="Comic Sans MS"/>
                <a:sym typeface="Comic Sans MS"/>
              </a:rPr>
              <a:t>-We use another nested if condition, where outer condition is to check if the current character is delimiter and inner loop is to check if the current field is valid, if it is true then delim is stored in print buffer array</a:t>
            </a:r>
            <a:endParaRPr b="1">
              <a:solidFill>
                <a:srgbClr val="45818E"/>
              </a:solidFill>
              <a:latin typeface="Comic Sans MS"/>
              <a:ea typeface="Comic Sans MS"/>
              <a:cs typeface="Comic Sans MS"/>
              <a:sym typeface="Comic Sans MS"/>
            </a:endParaRPr>
          </a:p>
          <a:p>
            <a:pPr indent="0" lvl="0" marL="0" rtl="0" algn="l">
              <a:spcBef>
                <a:spcPts val="1600"/>
              </a:spcBef>
              <a:spcAft>
                <a:spcPts val="0"/>
              </a:spcAft>
              <a:buNone/>
            </a:pPr>
            <a:r>
              <a:rPr b="1" lang="en">
                <a:solidFill>
                  <a:srgbClr val="45818E"/>
                </a:solidFill>
                <a:latin typeface="Comic Sans MS"/>
                <a:ea typeface="Comic Sans MS"/>
                <a:cs typeface="Comic Sans MS"/>
                <a:sym typeface="Comic Sans MS"/>
              </a:rPr>
              <a:t>-Another nested if condition is created,where outer loop is to check if current character is new line or next character is EOF(end of file).</a:t>
            </a:r>
            <a:endParaRPr b="1">
              <a:solidFill>
                <a:srgbClr val="45818E"/>
              </a:solidFill>
              <a:latin typeface="Comic Sans MS"/>
              <a:ea typeface="Comic Sans MS"/>
              <a:cs typeface="Comic Sans MS"/>
              <a:sym typeface="Comic Sans MS"/>
            </a:endParaRPr>
          </a:p>
          <a:p>
            <a:pPr indent="0" lvl="0" marL="0" rtl="0" algn="l">
              <a:spcBef>
                <a:spcPts val="1600"/>
              </a:spcBef>
              <a:spcAft>
                <a:spcPts val="0"/>
              </a:spcAft>
              <a:buNone/>
            </a:pPr>
            <a:r>
              <a:rPr b="1" lang="en">
                <a:solidFill>
                  <a:srgbClr val="45818E"/>
                </a:solidFill>
                <a:latin typeface="Comic Sans MS"/>
                <a:ea typeface="Comic Sans MS"/>
                <a:cs typeface="Comic Sans MS"/>
                <a:sym typeface="Comic Sans MS"/>
              </a:rPr>
              <a:t>- if no delims have been found in this line,we print entire line_buf array to command line.</a:t>
            </a:r>
            <a:endParaRPr b="1">
              <a:solidFill>
                <a:srgbClr val="45818E"/>
              </a:solidFill>
              <a:latin typeface="Comic Sans MS"/>
              <a:ea typeface="Comic Sans MS"/>
              <a:cs typeface="Comic Sans MS"/>
              <a:sym typeface="Comic Sans MS"/>
            </a:endParaRPr>
          </a:p>
          <a:p>
            <a:pPr indent="0" lvl="0" marL="0" rtl="0" algn="l">
              <a:spcBef>
                <a:spcPts val="1600"/>
              </a:spcBef>
              <a:spcAft>
                <a:spcPts val="0"/>
              </a:spcAft>
              <a:buNone/>
            </a:pPr>
            <a:r>
              <a:rPr b="1" lang="en">
                <a:solidFill>
                  <a:srgbClr val="45818E"/>
                </a:solidFill>
                <a:latin typeface="Comic Sans MS"/>
                <a:ea typeface="Comic Sans MS"/>
                <a:cs typeface="Comic Sans MS"/>
                <a:sym typeface="Comic Sans MS"/>
              </a:rPr>
              <a:t>-else if number of delims found is one less than the highest field specified by user, then print entire print array except last two elements and print new line.</a:t>
            </a:r>
            <a:endParaRPr b="1">
              <a:solidFill>
                <a:srgbClr val="45818E"/>
              </a:solidFill>
              <a:latin typeface="Comic Sans MS"/>
              <a:ea typeface="Comic Sans MS"/>
              <a:cs typeface="Comic Sans MS"/>
              <a:sym typeface="Comic Sans MS"/>
            </a:endParaRPr>
          </a:p>
          <a:p>
            <a:pPr indent="0" lvl="0" marL="0" rtl="0" algn="l">
              <a:spcBef>
                <a:spcPts val="1600"/>
              </a:spcBef>
              <a:spcAft>
                <a:spcPts val="160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35"/>
          <p:cNvSpPr txBox="1"/>
          <p:nvPr>
            <p:ph type="title"/>
          </p:nvPr>
        </p:nvSpPr>
        <p:spPr>
          <a:xfrm>
            <a:off x="311700"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omic Sans MS"/>
                <a:ea typeface="Comic Sans MS"/>
                <a:cs typeface="Comic Sans MS"/>
                <a:sym typeface="Comic Sans MS"/>
              </a:rPr>
              <a:t>Explanation for slides 19 - 20:</a:t>
            </a:r>
            <a:endParaRPr>
              <a:latin typeface="Comic Sans MS"/>
              <a:ea typeface="Comic Sans MS"/>
              <a:cs typeface="Comic Sans MS"/>
              <a:sym typeface="Comic Sans MS"/>
            </a:endParaRPr>
          </a:p>
          <a:p>
            <a:pPr indent="0" lvl="0" marL="0" rtl="0" algn="l">
              <a:spcBef>
                <a:spcPts val="0"/>
              </a:spcBef>
              <a:spcAft>
                <a:spcPts val="0"/>
              </a:spcAft>
              <a:buNone/>
            </a:pPr>
            <a:r>
              <a:t/>
            </a:r>
            <a:endParaRPr/>
          </a:p>
        </p:txBody>
      </p:sp>
      <p:sp>
        <p:nvSpPr>
          <p:cNvPr id="224" name="Google Shape;224;p35"/>
          <p:cNvSpPr txBox="1"/>
          <p:nvPr>
            <p:ph idx="1" type="body"/>
          </p:nvPr>
        </p:nvSpPr>
        <p:spPr>
          <a:xfrm>
            <a:off x="0" y="572700"/>
            <a:ext cx="9144000" cy="4570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45818E"/>
                </a:solidFill>
                <a:latin typeface="Comic Sans MS"/>
                <a:ea typeface="Comic Sans MS"/>
                <a:cs typeface="Comic Sans MS"/>
                <a:sym typeface="Comic Sans MS"/>
              </a:rPr>
              <a:t>-else if we have found at least one delimiter and number of delims found is not 1 less than the highest field specified by user.</a:t>
            </a:r>
            <a:endParaRPr b="1">
              <a:solidFill>
                <a:srgbClr val="45818E"/>
              </a:solidFill>
              <a:latin typeface="Comic Sans MS"/>
              <a:ea typeface="Comic Sans MS"/>
              <a:cs typeface="Comic Sans MS"/>
              <a:sym typeface="Comic Sans MS"/>
            </a:endParaRPr>
          </a:p>
          <a:p>
            <a:pPr indent="0" lvl="0" marL="0" rtl="0" algn="l">
              <a:spcBef>
                <a:spcPts val="1600"/>
              </a:spcBef>
              <a:spcAft>
                <a:spcPts val="0"/>
              </a:spcAft>
              <a:buNone/>
            </a:pPr>
            <a:r>
              <a:rPr b="1" lang="en">
                <a:solidFill>
                  <a:srgbClr val="45818E"/>
                </a:solidFill>
                <a:latin typeface="Comic Sans MS"/>
                <a:ea typeface="Comic Sans MS"/>
                <a:cs typeface="Comic Sans MS"/>
                <a:sym typeface="Comic Sans MS"/>
              </a:rPr>
              <a:t>-After these conditions we use memset function to reset line_buf array and also to reset print array</a:t>
            </a:r>
            <a:endParaRPr b="1">
              <a:solidFill>
                <a:srgbClr val="45818E"/>
              </a:solidFill>
              <a:latin typeface="Comic Sans MS"/>
              <a:ea typeface="Comic Sans MS"/>
              <a:cs typeface="Comic Sans MS"/>
              <a:sym typeface="Comic Sans MS"/>
            </a:endParaRPr>
          </a:p>
          <a:p>
            <a:pPr indent="0" lvl="0" marL="0" rtl="0" algn="l">
              <a:spcBef>
                <a:spcPts val="1600"/>
              </a:spcBef>
              <a:spcAft>
                <a:spcPts val="0"/>
              </a:spcAft>
              <a:buNone/>
            </a:pPr>
            <a:r>
              <a:rPr b="1" lang="en">
                <a:solidFill>
                  <a:srgbClr val="45818E"/>
                </a:solidFill>
                <a:latin typeface="Comic Sans MS"/>
                <a:ea typeface="Comic Sans MS"/>
                <a:cs typeface="Comic Sans MS"/>
                <a:sym typeface="Comic Sans MS"/>
              </a:rPr>
              <a:t>-Now we reset idx and idx2 to 0 and curField to 1 and delimsFound to 0</a:t>
            </a:r>
            <a:endParaRPr b="1">
              <a:solidFill>
                <a:srgbClr val="45818E"/>
              </a:solidFill>
              <a:latin typeface="Comic Sans MS"/>
              <a:ea typeface="Comic Sans MS"/>
              <a:cs typeface="Comic Sans MS"/>
              <a:sym typeface="Comic Sans MS"/>
            </a:endParaRPr>
          </a:p>
          <a:p>
            <a:pPr indent="0" lvl="0" marL="0" rtl="0" algn="l">
              <a:spcBef>
                <a:spcPts val="1600"/>
              </a:spcBef>
              <a:spcAft>
                <a:spcPts val="1600"/>
              </a:spcAft>
              <a:buNone/>
            </a:pPr>
            <a:r>
              <a:rPr b="1" lang="en">
                <a:solidFill>
                  <a:srgbClr val="45818E"/>
                </a:solidFill>
                <a:latin typeface="Comic Sans MS"/>
                <a:ea typeface="Comic Sans MS"/>
                <a:cs typeface="Comic Sans MS"/>
                <a:sym typeface="Comic Sans MS"/>
              </a:rPr>
              <a:t>-And lastly we close the file.</a:t>
            </a:r>
            <a:endParaRPr b="1">
              <a:solidFill>
                <a:srgbClr val="45818E"/>
              </a:solidFill>
              <a:latin typeface="Comic Sans MS"/>
              <a:ea typeface="Comic Sans MS"/>
              <a:cs typeface="Comic Sans MS"/>
              <a:sym typeface="Comic Sans MS"/>
            </a:endParaRPr>
          </a:p>
        </p:txBody>
      </p:sp>
      <p:pic>
        <p:nvPicPr>
          <p:cNvPr id="225" name="Google Shape;225;p35" title="p2s23f.mp3">
            <a:hlinkClick r:id="rId3"/>
          </p:cNvPr>
          <p:cNvPicPr preferRelativeResize="0"/>
          <p:nvPr/>
        </p:nvPicPr>
        <p:blipFill>
          <a:blip r:embed="rId4">
            <a:alphaModFix/>
          </a:blip>
          <a:stretch>
            <a:fillRect/>
          </a:stretch>
        </p:blipFill>
        <p:spPr>
          <a:xfrm>
            <a:off x="155525" y="4417100"/>
            <a:ext cx="457200" cy="4572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36"/>
          <p:cNvSpPr txBox="1"/>
          <p:nvPr>
            <p:ph type="title"/>
          </p:nvPr>
        </p:nvSpPr>
        <p:spPr>
          <a:xfrm>
            <a:off x="311700" y="25757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Example - 1</a:t>
            </a:r>
            <a:endParaRPr/>
          </a:p>
        </p:txBody>
      </p:sp>
      <p:pic>
        <p:nvPicPr>
          <p:cNvPr id="231" name="Google Shape;231;p36"/>
          <p:cNvPicPr preferRelativeResize="0"/>
          <p:nvPr/>
        </p:nvPicPr>
        <p:blipFill>
          <a:blip r:embed="rId3">
            <a:alphaModFix/>
          </a:blip>
          <a:stretch>
            <a:fillRect/>
          </a:stretch>
        </p:blipFill>
        <p:spPr>
          <a:xfrm>
            <a:off x="1290391" y="1152475"/>
            <a:ext cx="6563226" cy="3754700"/>
          </a:xfrm>
          <a:prstGeom prst="rect">
            <a:avLst/>
          </a:prstGeom>
          <a:noFill/>
          <a:ln>
            <a:noFill/>
          </a:ln>
        </p:spPr>
      </p:pic>
      <p:sp>
        <p:nvSpPr>
          <p:cNvPr id="232" name="Google Shape;232;p36"/>
          <p:cNvSpPr txBox="1"/>
          <p:nvPr/>
        </p:nvSpPr>
        <p:spPr>
          <a:xfrm>
            <a:off x="2034325" y="729400"/>
            <a:ext cx="5334000" cy="51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F4CCCC"/>
                </a:solidFill>
                <a:latin typeface="Roboto Mono"/>
                <a:ea typeface="Roboto Mono"/>
                <a:cs typeface="Roboto Mono"/>
                <a:sym typeface="Roboto Mono"/>
              </a:rPr>
              <a:t>(Since delimiter is empty, nothing is cut from the file)</a:t>
            </a:r>
            <a:endParaRPr sz="1200">
              <a:solidFill>
                <a:srgbClr val="F4CCCC"/>
              </a:solidFill>
              <a:latin typeface="Roboto Mono"/>
              <a:ea typeface="Roboto Mono"/>
              <a:cs typeface="Roboto Mono"/>
              <a:sym typeface="Roboto Mono"/>
            </a:endParaRPr>
          </a:p>
        </p:txBody>
      </p:sp>
      <p:pic>
        <p:nvPicPr>
          <p:cNvPr id="233" name="Google Shape;233;p36" title="cex1.mp3">
            <a:hlinkClick r:id="rId4"/>
          </p:cNvPr>
          <p:cNvPicPr preferRelativeResize="0"/>
          <p:nvPr/>
        </p:nvPicPr>
        <p:blipFill>
          <a:blip r:embed="rId5">
            <a:alphaModFix/>
          </a:blip>
          <a:stretch>
            <a:fillRect/>
          </a:stretch>
        </p:blipFill>
        <p:spPr>
          <a:xfrm>
            <a:off x="612648" y="1252728"/>
            <a:ext cx="457200" cy="4572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3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Example - 2</a:t>
            </a:r>
            <a:endParaRPr/>
          </a:p>
        </p:txBody>
      </p:sp>
      <p:pic>
        <p:nvPicPr>
          <p:cNvPr id="239" name="Google Shape;239;p37"/>
          <p:cNvPicPr preferRelativeResize="0"/>
          <p:nvPr/>
        </p:nvPicPr>
        <p:blipFill>
          <a:blip r:embed="rId3">
            <a:alphaModFix/>
          </a:blip>
          <a:stretch>
            <a:fillRect/>
          </a:stretch>
        </p:blipFill>
        <p:spPr>
          <a:xfrm>
            <a:off x="1240738" y="1017725"/>
            <a:ext cx="6662524" cy="3820976"/>
          </a:xfrm>
          <a:prstGeom prst="rect">
            <a:avLst/>
          </a:prstGeom>
          <a:noFill/>
          <a:ln>
            <a:noFill/>
          </a:ln>
        </p:spPr>
      </p:pic>
      <p:pic>
        <p:nvPicPr>
          <p:cNvPr id="240" name="Google Shape;240;p37" title="eg2.mp3">
            <a:hlinkClick r:id="rId4"/>
          </p:cNvPr>
          <p:cNvPicPr preferRelativeResize="0"/>
          <p:nvPr/>
        </p:nvPicPr>
        <p:blipFill>
          <a:blip r:embed="rId5">
            <a:alphaModFix/>
          </a:blip>
          <a:stretch>
            <a:fillRect/>
          </a:stretch>
        </p:blipFill>
        <p:spPr>
          <a:xfrm>
            <a:off x="8375111" y="445025"/>
            <a:ext cx="457200" cy="4572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3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Example - 3</a:t>
            </a:r>
            <a:endParaRPr/>
          </a:p>
        </p:txBody>
      </p:sp>
      <p:pic>
        <p:nvPicPr>
          <p:cNvPr id="246" name="Google Shape;246;p38"/>
          <p:cNvPicPr preferRelativeResize="0"/>
          <p:nvPr/>
        </p:nvPicPr>
        <p:blipFill>
          <a:blip r:embed="rId3">
            <a:alphaModFix/>
          </a:blip>
          <a:stretch>
            <a:fillRect/>
          </a:stretch>
        </p:blipFill>
        <p:spPr>
          <a:xfrm>
            <a:off x="1217963" y="1017725"/>
            <a:ext cx="6708068" cy="3820974"/>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3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Example - 4</a:t>
            </a:r>
            <a:endParaRPr/>
          </a:p>
        </p:txBody>
      </p:sp>
      <p:pic>
        <p:nvPicPr>
          <p:cNvPr id="252" name="Google Shape;252;p39"/>
          <p:cNvPicPr preferRelativeResize="0"/>
          <p:nvPr/>
        </p:nvPicPr>
        <p:blipFill>
          <a:blip r:embed="rId3">
            <a:alphaModFix/>
          </a:blip>
          <a:stretch>
            <a:fillRect/>
          </a:stretch>
        </p:blipFill>
        <p:spPr>
          <a:xfrm>
            <a:off x="1472013" y="1017725"/>
            <a:ext cx="6199967" cy="38209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4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Example - 5</a:t>
            </a:r>
            <a:endParaRPr/>
          </a:p>
        </p:txBody>
      </p:sp>
      <p:pic>
        <p:nvPicPr>
          <p:cNvPr id="258" name="Google Shape;258;p40"/>
          <p:cNvPicPr preferRelativeResize="0"/>
          <p:nvPr/>
        </p:nvPicPr>
        <p:blipFill>
          <a:blip r:embed="rId3">
            <a:alphaModFix/>
          </a:blip>
          <a:stretch>
            <a:fillRect/>
          </a:stretch>
        </p:blipFill>
        <p:spPr>
          <a:xfrm>
            <a:off x="1218775" y="1017725"/>
            <a:ext cx="6706449" cy="38209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4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Example - 6</a:t>
            </a:r>
            <a:endParaRPr/>
          </a:p>
        </p:txBody>
      </p:sp>
      <p:pic>
        <p:nvPicPr>
          <p:cNvPr id="264" name="Google Shape;264;p41"/>
          <p:cNvPicPr preferRelativeResize="0"/>
          <p:nvPr/>
        </p:nvPicPr>
        <p:blipFill>
          <a:blip r:embed="rId3">
            <a:alphaModFix/>
          </a:blip>
          <a:stretch>
            <a:fillRect/>
          </a:stretch>
        </p:blipFill>
        <p:spPr>
          <a:xfrm>
            <a:off x="1529163" y="1017725"/>
            <a:ext cx="6085672" cy="382097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sp>
        <p:nvSpPr>
          <p:cNvPr id="68" name="Google Shape;68;p1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FFFF"/>
                </a:solidFill>
                <a:latin typeface="Comic Sans MS"/>
                <a:ea typeface="Comic Sans MS"/>
                <a:cs typeface="Comic Sans MS"/>
                <a:sym typeface="Comic Sans MS"/>
              </a:rPr>
              <a:t> FUNCTIONS USED IN THE CODE</a:t>
            </a:r>
            <a:endParaRPr>
              <a:solidFill>
                <a:srgbClr val="00FFFF"/>
              </a:solidFill>
              <a:latin typeface="Comic Sans MS"/>
              <a:ea typeface="Comic Sans MS"/>
              <a:cs typeface="Comic Sans MS"/>
              <a:sym typeface="Comic Sans MS"/>
            </a:endParaRPr>
          </a:p>
        </p:txBody>
      </p:sp>
      <p:sp>
        <p:nvSpPr>
          <p:cNvPr id="69" name="Google Shape;69;p1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lnSpc>
                <a:spcPct val="200000"/>
              </a:lnSpc>
              <a:spcBef>
                <a:spcPts val="0"/>
              </a:spcBef>
              <a:spcAft>
                <a:spcPts val="0"/>
              </a:spcAft>
              <a:buClr>
                <a:srgbClr val="EAD1DC"/>
              </a:buClr>
              <a:buSzPts val="1800"/>
              <a:buFont typeface="Comic Sans MS"/>
              <a:buAutoNum type="arabicPeriod"/>
            </a:pPr>
            <a:r>
              <a:rPr b="1" lang="en">
                <a:solidFill>
                  <a:srgbClr val="EAD1DC"/>
                </a:solidFill>
                <a:latin typeface="Comic Sans MS"/>
                <a:ea typeface="Comic Sans MS"/>
                <a:cs typeface="Comic Sans MS"/>
                <a:sym typeface="Comic Sans MS"/>
              </a:rPr>
              <a:t>int main (int argc , char* argv[ ])</a:t>
            </a:r>
            <a:endParaRPr b="1">
              <a:solidFill>
                <a:srgbClr val="EAD1DC"/>
              </a:solidFill>
              <a:latin typeface="Comic Sans MS"/>
              <a:ea typeface="Comic Sans MS"/>
              <a:cs typeface="Comic Sans MS"/>
              <a:sym typeface="Comic Sans MS"/>
            </a:endParaRPr>
          </a:p>
          <a:p>
            <a:pPr indent="-342900" lvl="0" marL="457200" rtl="0" algn="l">
              <a:lnSpc>
                <a:spcPct val="200000"/>
              </a:lnSpc>
              <a:spcBef>
                <a:spcPts val="0"/>
              </a:spcBef>
              <a:spcAft>
                <a:spcPts val="0"/>
              </a:spcAft>
              <a:buClr>
                <a:srgbClr val="EAD1DC"/>
              </a:buClr>
              <a:buSzPts val="1800"/>
              <a:buFont typeface="Comic Sans MS"/>
              <a:buAutoNum type="arabicPeriod"/>
            </a:pPr>
            <a:r>
              <a:rPr b="1" lang="en">
                <a:solidFill>
                  <a:srgbClr val="EAD1DC"/>
                </a:solidFill>
                <a:latin typeface="Comic Sans MS"/>
                <a:ea typeface="Comic Sans MS"/>
                <a:cs typeface="Comic Sans MS"/>
                <a:sym typeface="Comic Sans MS"/>
              </a:rPr>
              <a:t>void markFields(char fields[ ])</a:t>
            </a:r>
            <a:endParaRPr b="1">
              <a:solidFill>
                <a:srgbClr val="EAD1DC"/>
              </a:solidFill>
              <a:latin typeface="Comic Sans MS"/>
              <a:ea typeface="Comic Sans MS"/>
              <a:cs typeface="Comic Sans MS"/>
              <a:sym typeface="Comic Sans MS"/>
            </a:endParaRPr>
          </a:p>
          <a:p>
            <a:pPr indent="-342900" lvl="0" marL="457200" rtl="0" algn="l">
              <a:lnSpc>
                <a:spcPct val="200000"/>
              </a:lnSpc>
              <a:spcBef>
                <a:spcPts val="0"/>
              </a:spcBef>
              <a:spcAft>
                <a:spcPts val="0"/>
              </a:spcAft>
              <a:buClr>
                <a:srgbClr val="EAD1DC"/>
              </a:buClr>
              <a:buSzPts val="1800"/>
              <a:buFont typeface="Comic Sans MS"/>
              <a:buAutoNum type="arabicPeriod"/>
            </a:pPr>
            <a:r>
              <a:rPr b="1" lang="en">
                <a:solidFill>
                  <a:srgbClr val="EAD1DC"/>
                </a:solidFill>
                <a:latin typeface="Comic Sans MS"/>
                <a:ea typeface="Comic Sans MS"/>
                <a:cs typeface="Comic Sans MS"/>
                <a:sym typeface="Comic Sans MS"/>
              </a:rPr>
              <a:t>void checkFields(char s[ ] )</a:t>
            </a:r>
            <a:endParaRPr b="1">
              <a:solidFill>
                <a:srgbClr val="EAD1DC"/>
              </a:solidFill>
              <a:latin typeface="Comic Sans MS"/>
              <a:ea typeface="Comic Sans MS"/>
              <a:cs typeface="Comic Sans MS"/>
              <a:sym typeface="Comic Sans MS"/>
            </a:endParaRPr>
          </a:p>
          <a:p>
            <a:pPr indent="-342900" lvl="0" marL="457200" rtl="0" algn="l">
              <a:lnSpc>
                <a:spcPct val="200000"/>
              </a:lnSpc>
              <a:spcBef>
                <a:spcPts val="0"/>
              </a:spcBef>
              <a:spcAft>
                <a:spcPts val="0"/>
              </a:spcAft>
              <a:buClr>
                <a:srgbClr val="EAD1DC"/>
              </a:buClr>
              <a:buSzPts val="1800"/>
              <a:buFont typeface="Comic Sans MS"/>
              <a:buAutoNum type="arabicPeriod"/>
            </a:pPr>
            <a:r>
              <a:rPr b="1" lang="en">
                <a:solidFill>
                  <a:srgbClr val="EAD1DC"/>
                </a:solidFill>
                <a:latin typeface="Comic Sans MS"/>
                <a:ea typeface="Comic Sans MS"/>
                <a:cs typeface="Comic Sans MS"/>
                <a:sym typeface="Comic Sans MS"/>
              </a:rPr>
              <a:t>void Error( )</a:t>
            </a:r>
            <a:endParaRPr b="1">
              <a:solidFill>
                <a:srgbClr val="EAD1DC"/>
              </a:solidFill>
              <a:latin typeface="Comic Sans MS"/>
              <a:ea typeface="Comic Sans MS"/>
              <a:cs typeface="Comic Sans MS"/>
              <a:sym typeface="Comic Sans MS"/>
            </a:endParaRPr>
          </a:p>
          <a:p>
            <a:pPr indent="-342900" lvl="0" marL="457200" rtl="0" algn="l">
              <a:lnSpc>
                <a:spcPct val="200000"/>
              </a:lnSpc>
              <a:spcBef>
                <a:spcPts val="0"/>
              </a:spcBef>
              <a:spcAft>
                <a:spcPts val="0"/>
              </a:spcAft>
              <a:buClr>
                <a:srgbClr val="EAD1DC"/>
              </a:buClr>
              <a:buSzPts val="1800"/>
              <a:buFont typeface="Comic Sans MS"/>
              <a:buAutoNum type="arabicPeriod"/>
            </a:pPr>
            <a:r>
              <a:rPr b="1" lang="en">
                <a:solidFill>
                  <a:srgbClr val="EAD1DC"/>
                </a:solidFill>
                <a:latin typeface="Comic Sans MS"/>
                <a:ea typeface="Comic Sans MS"/>
                <a:cs typeface="Comic Sans MS"/>
                <a:sym typeface="Comic Sans MS"/>
              </a:rPr>
              <a:t>void</a:t>
            </a:r>
            <a:r>
              <a:rPr b="1" lang="en">
                <a:solidFill>
                  <a:srgbClr val="EAD1DC"/>
                </a:solidFill>
                <a:latin typeface="Comic Sans MS"/>
                <a:ea typeface="Comic Sans MS"/>
                <a:cs typeface="Comic Sans MS"/>
                <a:sym typeface="Comic Sans MS"/>
              </a:rPr>
              <a:t> parseCommandLine(int argc , char* argv[ ]) </a:t>
            </a:r>
            <a:endParaRPr b="1">
              <a:solidFill>
                <a:srgbClr val="EAD1DC"/>
              </a:solidFill>
              <a:latin typeface="Comic Sans MS"/>
              <a:ea typeface="Comic Sans MS"/>
              <a:cs typeface="Comic Sans MS"/>
              <a:sym typeface="Comic Sans MS"/>
            </a:endParaRPr>
          </a:p>
          <a:p>
            <a:pPr indent="-342900" lvl="0" marL="457200" rtl="0" algn="l">
              <a:lnSpc>
                <a:spcPct val="200000"/>
              </a:lnSpc>
              <a:spcBef>
                <a:spcPts val="0"/>
              </a:spcBef>
              <a:spcAft>
                <a:spcPts val="0"/>
              </a:spcAft>
              <a:buClr>
                <a:srgbClr val="EAD1DC"/>
              </a:buClr>
              <a:buSzPts val="1800"/>
              <a:buFont typeface="Comic Sans MS"/>
              <a:buAutoNum type="arabicPeriod"/>
            </a:pPr>
            <a:r>
              <a:rPr b="1" lang="en">
                <a:solidFill>
                  <a:srgbClr val="EAD1DC"/>
                </a:solidFill>
                <a:latin typeface="Comic Sans MS"/>
                <a:ea typeface="Comic Sans MS"/>
                <a:cs typeface="Comic Sans MS"/>
                <a:sym typeface="Comic Sans MS"/>
              </a:rPr>
              <a:t>void cutFile( )</a:t>
            </a:r>
            <a:endParaRPr b="1">
              <a:solidFill>
                <a:srgbClr val="EAD1DC"/>
              </a:solidFill>
              <a:latin typeface="Comic Sans MS"/>
              <a:ea typeface="Comic Sans MS"/>
              <a:cs typeface="Comic Sans MS"/>
              <a:sym typeface="Comic Sans MS"/>
            </a:endParaRPr>
          </a:p>
        </p:txBody>
      </p:sp>
      <p:pic>
        <p:nvPicPr>
          <p:cNvPr id="70" name="Google Shape;70;p15" title="p2s3.mp3">
            <a:hlinkClick r:id="rId3"/>
          </p:cNvPr>
          <p:cNvPicPr preferRelativeResize="0"/>
          <p:nvPr/>
        </p:nvPicPr>
        <p:blipFill>
          <a:blip r:embed="rId4">
            <a:alphaModFix/>
          </a:blip>
          <a:stretch>
            <a:fillRect/>
          </a:stretch>
        </p:blipFill>
        <p:spPr>
          <a:xfrm>
            <a:off x="152400" y="4721275"/>
            <a:ext cx="269825" cy="26982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4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Example - 7 - </a:t>
            </a:r>
            <a:r>
              <a:rPr lang="en"/>
              <a:t>some </a:t>
            </a:r>
            <a:r>
              <a:rPr lang="en"/>
              <a:t>error cases</a:t>
            </a:r>
            <a:endParaRPr/>
          </a:p>
        </p:txBody>
      </p:sp>
      <p:pic>
        <p:nvPicPr>
          <p:cNvPr id="270" name="Google Shape;270;p42"/>
          <p:cNvPicPr preferRelativeResize="0"/>
          <p:nvPr/>
        </p:nvPicPr>
        <p:blipFill>
          <a:blip r:embed="rId3">
            <a:alphaModFix/>
          </a:blip>
          <a:stretch>
            <a:fillRect/>
          </a:stretch>
        </p:blipFill>
        <p:spPr>
          <a:xfrm>
            <a:off x="772063" y="1017725"/>
            <a:ext cx="7599886" cy="3820976"/>
          </a:xfrm>
          <a:prstGeom prst="rect">
            <a:avLst/>
          </a:prstGeom>
          <a:noFill/>
          <a:ln>
            <a:noFill/>
          </a:ln>
        </p:spPr>
      </p:pic>
      <p:pic>
        <p:nvPicPr>
          <p:cNvPr id="271" name="Google Shape;271;p42" title="WhatsApp Audio 2020-09-12 at 11.26.55 PM (online-audio-converter.com).mp3">
            <a:hlinkClick r:id="rId4"/>
          </p:cNvPr>
          <p:cNvPicPr preferRelativeResize="0"/>
          <p:nvPr/>
        </p:nvPicPr>
        <p:blipFill>
          <a:blip r:embed="rId5">
            <a:alphaModFix/>
          </a:blip>
          <a:stretch>
            <a:fillRect/>
          </a:stretch>
        </p:blipFill>
        <p:spPr>
          <a:xfrm>
            <a:off x="142000" y="120650"/>
            <a:ext cx="457200" cy="4572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4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Example - 8 - some error cases</a:t>
            </a:r>
            <a:endParaRPr/>
          </a:p>
        </p:txBody>
      </p:sp>
      <p:pic>
        <p:nvPicPr>
          <p:cNvPr id="277" name="Google Shape;277;p43"/>
          <p:cNvPicPr preferRelativeResize="0"/>
          <p:nvPr/>
        </p:nvPicPr>
        <p:blipFill>
          <a:blip r:embed="rId3">
            <a:alphaModFix/>
          </a:blip>
          <a:stretch>
            <a:fillRect/>
          </a:stretch>
        </p:blipFill>
        <p:spPr>
          <a:xfrm>
            <a:off x="590363" y="1017725"/>
            <a:ext cx="7963276" cy="382097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 name="Shape 74"/>
        <p:cNvGrpSpPr/>
        <p:nvPr/>
      </p:nvGrpSpPr>
      <p:grpSpPr>
        <a:xfrm>
          <a:off x="0" y="0"/>
          <a:ext cx="0" cy="0"/>
          <a:chOff x="0" y="0"/>
          <a:chExt cx="0" cy="0"/>
        </a:xfrm>
      </p:grpSpPr>
      <p:sp>
        <p:nvSpPr>
          <p:cNvPr id="75" name="Google Shape;75;p16"/>
          <p:cNvSpPr txBox="1"/>
          <p:nvPr>
            <p:ph type="title"/>
          </p:nvPr>
        </p:nvSpPr>
        <p:spPr>
          <a:xfrm>
            <a:off x="311700" y="97300"/>
            <a:ext cx="8520600" cy="59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Comic Sans MS"/>
                <a:ea typeface="Comic Sans MS"/>
                <a:cs typeface="Comic Sans MS"/>
                <a:sym typeface="Comic Sans MS"/>
              </a:rPr>
              <a:t>Variables and their usage in code </a:t>
            </a:r>
            <a:endParaRPr sz="2400">
              <a:latin typeface="Comic Sans MS"/>
              <a:ea typeface="Comic Sans MS"/>
              <a:cs typeface="Comic Sans MS"/>
              <a:sym typeface="Comic Sans MS"/>
            </a:endParaRPr>
          </a:p>
        </p:txBody>
      </p:sp>
      <p:sp>
        <p:nvSpPr>
          <p:cNvPr id="76" name="Google Shape;76;p16"/>
          <p:cNvSpPr txBox="1"/>
          <p:nvPr>
            <p:ph idx="1" type="body"/>
          </p:nvPr>
        </p:nvSpPr>
        <p:spPr>
          <a:xfrm>
            <a:off x="311700" y="625550"/>
            <a:ext cx="8520600" cy="440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45818E"/>
                </a:solidFill>
                <a:latin typeface="Comic Sans MS"/>
                <a:ea typeface="Comic Sans MS"/>
                <a:cs typeface="Comic Sans MS"/>
                <a:sym typeface="Comic Sans MS"/>
              </a:rPr>
              <a:t>char *fileName;</a:t>
            </a:r>
            <a:endParaRPr b="1">
              <a:solidFill>
                <a:srgbClr val="45818E"/>
              </a:solidFill>
              <a:latin typeface="Comic Sans MS"/>
              <a:ea typeface="Comic Sans MS"/>
              <a:cs typeface="Comic Sans MS"/>
              <a:sym typeface="Comic Sans MS"/>
            </a:endParaRPr>
          </a:p>
          <a:p>
            <a:pPr indent="0" lvl="0" marL="0" rtl="0" algn="l">
              <a:spcBef>
                <a:spcPts val="1600"/>
              </a:spcBef>
              <a:spcAft>
                <a:spcPts val="0"/>
              </a:spcAft>
              <a:buNone/>
            </a:pPr>
            <a:r>
              <a:rPr b="1" lang="en">
                <a:solidFill>
                  <a:srgbClr val="45818E"/>
                </a:solidFill>
                <a:latin typeface="Comic Sans MS"/>
                <a:ea typeface="Comic Sans MS"/>
                <a:cs typeface="Comic Sans MS"/>
                <a:sym typeface="Comic Sans MS"/>
              </a:rPr>
              <a:t>char delim = '\t'; </a:t>
            </a:r>
            <a:r>
              <a:rPr lang="en"/>
              <a:t>                                    </a:t>
            </a:r>
            <a:r>
              <a:rPr b="1" lang="en">
                <a:solidFill>
                  <a:srgbClr val="8E7CC3"/>
                </a:solidFill>
                <a:latin typeface="Comic Sans MS"/>
                <a:ea typeface="Comic Sans MS"/>
                <a:cs typeface="Comic Sans MS"/>
                <a:sym typeface="Comic Sans MS"/>
              </a:rPr>
              <a:t>delimiter is set by default as tab</a:t>
            </a:r>
            <a:endParaRPr b="1">
              <a:solidFill>
                <a:srgbClr val="8E7CC3"/>
              </a:solidFill>
              <a:latin typeface="Comic Sans MS"/>
              <a:ea typeface="Comic Sans MS"/>
              <a:cs typeface="Comic Sans MS"/>
              <a:sym typeface="Comic Sans MS"/>
            </a:endParaRPr>
          </a:p>
          <a:p>
            <a:pPr indent="0" lvl="0" marL="0" rtl="0" algn="l">
              <a:spcBef>
                <a:spcPts val="1600"/>
              </a:spcBef>
              <a:spcAft>
                <a:spcPts val="0"/>
              </a:spcAft>
              <a:buNone/>
            </a:pPr>
            <a:r>
              <a:rPr b="1" lang="en">
                <a:solidFill>
                  <a:srgbClr val="45818E"/>
                </a:solidFill>
                <a:latin typeface="Comic Sans MS"/>
                <a:ea typeface="Comic Sans MS"/>
                <a:cs typeface="Comic Sans MS"/>
                <a:sym typeface="Comic Sans MS"/>
              </a:rPr>
              <a:t>bool fGiven = 0;</a:t>
            </a:r>
            <a:r>
              <a:rPr b="1" lang="en"/>
              <a:t> </a:t>
            </a:r>
            <a:r>
              <a:rPr lang="en"/>
              <a:t>                                     </a:t>
            </a:r>
            <a:r>
              <a:rPr b="1" lang="en">
                <a:solidFill>
                  <a:srgbClr val="8E7CC3"/>
                </a:solidFill>
                <a:latin typeface="Comic Sans MS"/>
                <a:ea typeface="Comic Sans MS"/>
                <a:cs typeface="Comic Sans MS"/>
                <a:sym typeface="Comic Sans MS"/>
              </a:rPr>
              <a:t> checks if fields are given or not</a:t>
            </a:r>
            <a:endParaRPr b="1">
              <a:solidFill>
                <a:srgbClr val="8E7CC3"/>
              </a:solidFill>
              <a:latin typeface="Comic Sans MS"/>
              <a:ea typeface="Comic Sans MS"/>
              <a:cs typeface="Comic Sans MS"/>
              <a:sym typeface="Comic Sans MS"/>
            </a:endParaRPr>
          </a:p>
          <a:p>
            <a:pPr indent="0" lvl="0" marL="0" rtl="0" algn="l">
              <a:spcBef>
                <a:spcPts val="1600"/>
              </a:spcBef>
              <a:spcAft>
                <a:spcPts val="0"/>
              </a:spcAft>
              <a:buNone/>
            </a:pPr>
            <a:r>
              <a:rPr b="1" lang="en">
                <a:solidFill>
                  <a:srgbClr val="45818E"/>
                </a:solidFill>
                <a:latin typeface="Comic Sans MS"/>
                <a:ea typeface="Comic Sans MS"/>
                <a:cs typeface="Comic Sans MS"/>
                <a:sym typeface="Comic Sans MS"/>
              </a:rPr>
              <a:t>bool validField[1001] = {false};</a:t>
            </a:r>
            <a:r>
              <a:rPr lang="en"/>
              <a:t>             </a:t>
            </a:r>
            <a:r>
              <a:rPr b="1" lang="en">
                <a:solidFill>
                  <a:srgbClr val="8E7CC3"/>
                </a:solidFill>
                <a:latin typeface="Comic Sans MS"/>
                <a:ea typeface="Comic Sans MS"/>
                <a:cs typeface="Comic Sans MS"/>
                <a:sym typeface="Comic Sans MS"/>
              </a:rPr>
              <a:t>array in which we mark all the given fields as true</a:t>
            </a:r>
            <a:endParaRPr b="1">
              <a:solidFill>
                <a:srgbClr val="8E7CC3"/>
              </a:solidFill>
              <a:latin typeface="Comic Sans MS"/>
              <a:ea typeface="Comic Sans MS"/>
              <a:cs typeface="Comic Sans MS"/>
              <a:sym typeface="Comic Sans MS"/>
            </a:endParaRPr>
          </a:p>
          <a:p>
            <a:pPr indent="0" lvl="0" marL="0" rtl="0" algn="l">
              <a:spcBef>
                <a:spcPts val="1600"/>
              </a:spcBef>
              <a:spcAft>
                <a:spcPts val="0"/>
              </a:spcAft>
              <a:buNone/>
            </a:pPr>
            <a:r>
              <a:rPr b="1" lang="en">
                <a:solidFill>
                  <a:srgbClr val="45818E"/>
                </a:solidFill>
                <a:latin typeface="Comic Sans MS"/>
                <a:ea typeface="Comic Sans MS"/>
                <a:cs typeface="Comic Sans MS"/>
                <a:sym typeface="Comic Sans MS"/>
              </a:rPr>
              <a:t>int fieldsIdx			  </a:t>
            </a:r>
            <a:r>
              <a:rPr b="1" lang="en">
                <a:solidFill>
                  <a:srgbClr val="8E7CC3"/>
                </a:solidFill>
                <a:latin typeface="Comic Sans MS"/>
                <a:ea typeface="Comic Sans MS"/>
                <a:cs typeface="Comic Sans MS"/>
                <a:sym typeface="Comic Sans MS"/>
              </a:rPr>
              <a:t>fieldsIdx - stores index of fields in arg vector</a:t>
            </a:r>
            <a:endParaRPr b="1">
              <a:solidFill>
                <a:srgbClr val="45818E"/>
              </a:solidFill>
              <a:latin typeface="Comic Sans MS"/>
              <a:ea typeface="Comic Sans MS"/>
              <a:cs typeface="Comic Sans MS"/>
              <a:sym typeface="Comic Sans MS"/>
            </a:endParaRPr>
          </a:p>
          <a:p>
            <a:pPr indent="0" lvl="0" marL="0" rtl="0" algn="l">
              <a:spcBef>
                <a:spcPts val="1600"/>
              </a:spcBef>
              <a:spcAft>
                <a:spcPts val="0"/>
              </a:spcAft>
              <a:buNone/>
            </a:pPr>
            <a:r>
              <a:rPr b="1" lang="en">
                <a:solidFill>
                  <a:srgbClr val="45818E"/>
                </a:solidFill>
                <a:latin typeface="Comic Sans MS"/>
                <a:ea typeface="Comic Sans MS"/>
                <a:cs typeface="Comic Sans MS"/>
                <a:sym typeface="Comic Sans MS"/>
              </a:rPr>
              <a:t>int delimIdx			</a:t>
            </a:r>
            <a:r>
              <a:rPr b="1" lang="en">
                <a:solidFill>
                  <a:srgbClr val="8E7CC3"/>
                </a:solidFill>
                <a:latin typeface="Comic Sans MS"/>
                <a:ea typeface="Comic Sans MS"/>
                <a:cs typeface="Comic Sans MS"/>
                <a:sym typeface="Comic Sans MS"/>
              </a:rPr>
              <a:t>delimIdx - stores index of delimiter in arg vector</a:t>
            </a:r>
            <a:endParaRPr b="1">
              <a:solidFill>
                <a:srgbClr val="45818E"/>
              </a:solidFill>
              <a:latin typeface="Comic Sans MS"/>
              <a:ea typeface="Comic Sans MS"/>
              <a:cs typeface="Comic Sans MS"/>
              <a:sym typeface="Comic Sans MS"/>
            </a:endParaRPr>
          </a:p>
          <a:p>
            <a:pPr indent="0" lvl="0" marL="0" rtl="0" algn="l">
              <a:spcBef>
                <a:spcPts val="1600"/>
              </a:spcBef>
              <a:spcAft>
                <a:spcPts val="0"/>
              </a:spcAft>
              <a:buNone/>
            </a:pPr>
            <a:r>
              <a:rPr b="1" lang="en">
                <a:solidFill>
                  <a:srgbClr val="45818E"/>
                </a:solidFill>
                <a:latin typeface="Comic Sans MS"/>
                <a:ea typeface="Comic Sans MS"/>
                <a:cs typeface="Comic Sans MS"/>
                <a:sym typeface="Comic Sans MS"/>
              </a:rPr>
              <a:t>int highestField = 0;</a:t>
            </a:r>
            <a:r>
              <a:rPr lang="en"/>
              <a:t>         </a:t>
            </a:r>
            <a:r>
              <a:rPr b="1" lang="en">
                <a:solidFill>
                  <a:srgbClr val="8E7CC3"/>
                </a:solidFill>
                <a:latin typeface="Comic Sans MS"/>
                <a:ea typeface="Comic Sans MS"/>
                <a:cs typeface="Comic Sans MS"/>
                <a:sym typeface="Comic Sans MS"/>
              </a:rPr>
              <a:t>highestField - stores value of highest field input     by the user.</a:t>
            </a:r>
            <a:endParaRPr b="1">
              <a:solidFill>
                <a:srgbClr val="8E7CC3"/>
              </a:solidFill>
              <a:latin typeface="Comic Sans MS"/>
              <a:ea typeface="Comic Sans MS"/>
              <a:cs typeface="Comic Sans MS"/>
              <a:sym typeface="Comic Sans MS"/>
            </a:endParaRPr>
          </a:p>
          <a:p>
            <a:pPr indent="0" lvl="0" marL="0" rtl="0" algn="l">
              <a:spcBef>
                <a:spcPts val="1600"/>
              </a:spcBef>
              <a:spcAft>
                <a:spcPts val="0"/>
              </a:spcAft>
              <a:buNone/>
            </a:pPr>
            <a:r>
              <a:rPr b="1" lang="en">
                <a:solidFill>
                  <a:srgbClr val="8E7CC3"/>
                </a:solidFill>
                <a:latin typeface="Comic Sans MS"/>
                <a:ea typeface="Comic Sans MS"/>
                <a:cs typeface="Comic Sans MS"/>
                <a:sym typeface="Comic Sans MS"/>
              </a:rPr>
              <a:t>      </a:t>
            </a:r>
            <a:endParaRPr b="1">
              <a:solidFill>
                <a:srgbClr val="8E7CC3"/>
              </a:solidFill>
              <a:latin typeface="Comic Sans MS"/>
              <a:ea typeface="Comic Sans MS"/>
              <a:cs typeface="Comic Sans MS"/>
              <a:sym typeface="Comic Sans MS"/>
            </a:endParaRPr>
          </a:p>
          <a:p>
            <a:pPr indent="0" lvl="0" marL="0" rtl="0" algn="l">
              <a:spcBef>
                <a:spcPts val="1600"/>
              </a:spcBef>
              <a:spcAft>
                <a:spcPts val="0"/>
              </a:spcAft>
              <a:buNone/>
            </a:pPr>
            <a:r>
              <a:rPr b="1" lang="en">
                <a:solidFill>
                  <a:srgbClr val="8E7CC3"/>
                </a:solidFill>
                <a:latin typeface="Comic Sans MS"/>
                <a:ea typeface="Comic Sans MS"/>
                <a:cs typeface="Comic Sans MS"/>
                <a:sym typeface="Comic Sans MS"/>
              </a:rPr>
              <a:t>                                                   </a:t>
            </a:r>
            <a:endParaRPr b="1">
              <a:solidFill>
                <a:srgbClr val="8E7CC3"/>
              </a:solidFill>
              <a:latin typeface="Comic Sans MS"/>
              <a:ea typeface="Comic Sans MS"/>
              <a:cs typeface="Comic Sans MS"/>
              <a:sym typeface="Comic Sans MS"/>
            </a:endParaRPr>
          </a:p>
          <a:p>
            <a:pPr indent="0" lvl="0" marL="0" rtl="0" algn="l">
              <a:spcBef>
                <a:spcPts val="1600"/>
              </a:spcBef>
              <a:spcAft>
                <a:spcPts val="0"/>
              </a:spcAft>
              <a:buNone/>
            </a:pPr>
            <a:r>
              <a:rPr b="1" lang="en">
                <a:solidFill>
                  <a:srgbClr val="8E7CC3"/>
                </a:solidFill>
                <a:latin typeface="Comic Sans MS"/>
                <a:ea typeface="Comic Sans MS"/>
                <a:cs typeface="Comic Sans MS"/>
                <a:sym typeface="Comic Sans MS"/>
              </a:rPr>
              <a:t>                                                    </a:t>
            </a:r>
            <a:endParaRPr b="1">
              <a:solidFill>
                <a:srgbClr val="8E7CC3"/>
              </a:solidFill>
              <a:latin typeface="Comic Sans MS"/>
              <a:ea typeface="Comic Sans MS"/>
              <a:cs typeface="Comic Sans MS"/>
              <a:sym typeface="Comic Sans MS"/>
            </a:endParaRPr>
          </a:p>
          <a:p>
            <a:pPr indent="0" lvl="0" marL="0" rtl="0" algn="l">
              <a:spcBef>
                <a:spcPts val="1600"/>
              </a:spcBef>
              <a:spcAft>
                <a:spcPts val="0"/>
              </a:spcAft>
              <a:buNone/>
            </a:pPr>
            <a:r>
              <a:rPr b="1" lang="en">
                <a:solidFill>
                  <a:srgbClr val="8E7CC3"/>
                </a:solidFill>
                <a:latin typeface="Comic Sans MS"/>
                <a:ea typeface="Comic Sans MS"/>
                <a:cs typeface="Comic Sans MS"/>
                <a:sym typeface="Comic Sans MS"/>
              </a:rPr>
              <a:t>                                                    </a:t>
            </a:r>
            <a:endParaRPr b="1">
              <a:solidFill>
                <a:srgbClr val="8E7CC3"/>
              </a:solidFill>
              <a:latin typeface="Comic Sans MS"/>
              <a:ea typeface="Comic Sans MS"/>
              <a:cs typeface="Comic Sans MS"/>
              <a:sym typeface="Comic Sans MS"/>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id="77" name="Google Shape;77;p16" title="p2s4.mp3">
            <a:hlinkClick r:id="rId3"/>
          </p:cNvPr>
          <p:cNvPicPr preferRelativeResize="0"/>
          <p:nvPr/>
        </p:nvPicPr>
        <p:blipFill>
          <a:blip r:embed="rId4">
            <a:alphaModFix/>
          </a:blip>
          <a:stretch>
            <a:fillRect/>
          </a:stretch>
        </p:blipFill>
        <p:spPr>
          <a:xfrm>
            <a:off x="5343525" y="354800"/>
            <a:ext cx="457200" cy="4572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1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84" name="Google Shape;84;p17"/>
          <p:cNvPicPr preferRelativeResize="0"/>
          <p:nvPr/>
        </p:nvPicPr>
        <p:blipFill>
          <a:blip r:embed="rId3">
            <a:alphaModFix/>
          </a:blip>
          <a:stretch>
            <a:fillRect/>
          </a:stretch>
        </p:blipFill>
        <p:spPr>
          <a:xfrm>
            <a:off x="0" y="0"/>
            <a:ext cx="9144000" cy="514349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18"/>
          <p:cNvSpPr txBox="1"/>
          <p:nvPr>
            <p:ph type="title"/>
          </p:nvPr>
        </p:nvSpPr>
        <p:spPr>
          <a:xfrm>
            <a:off x="311700" y="111550"/>
            <a:ext cx="8520600" cy="52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FFFFFF"/>
                </a:solidFill>
                <a:latin typeface="Comic Sans MS"/>
                <a:ea typeface="Comic Sans MS"/>
                <a:cs typeface="Comic Sans MS"/>
                <a:sym typeface="Comic Sans MS"/>
              </a:rPr>
              <a:t>Explanation of main:</a:t>
            </a:r>
            <a:endParaRPr b="1" sz="1800">
              <a:solidFill>
                <a:srgbClr val="FFFFFF"/>
              </a:solidFill>
              <a:latin typeface="Comic Sans MS"/>
              <a:ea typeface="Comic Sans MS"/>
              <a:cs typeface="Comic Sans MS"/>
              <a:sym typeface="Comic Sans MS"/>
            </a:endParaRPr>
          </a:p>
        </p:txBody>
      </p:sp>
      <p:sp>
        <p:nvSpPr>
          <p:cNvPr id="90" name="Google Shape;90;p18"/>
          <p:cNvSpPr txBox="1"/>
          <p:nvPr>
            <p:ph idx="1" type="body"/>
          </p:nvPr>
        </p:nvSpPr>
        <p:spPr>
          <a:xfrm>
            <a:off x="311700" y="557725"/>
            <a:ext cx="8520600" cy="4585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sz="2400">
                <a:solidFill>
                  <a:schemeClr val="accent4"/>
                </a:solidFill>
                <a:latin typeface="Comic Sans MS"/>
                <a:ea typeface="Comic Sans MS"/>
                <a:cs typeface="Comic Sans MS"/>
                <a:sym typeface="Comic Sans MS"/>
              </a:rPr>
              <a:t>^</a:t>
            </a:r>
            <a:r>
              <a:rPr b="1" lang="en">
                <a:solidFill>
                  <a:srgbClr val="45818E"/>
                </a:solidFill>
                <a:latin typeface="Comic Sans MS"/>
                <a:ea typeface="Comic Sans MS"/>
                <a:cs typeface="Comic Sans MS"/>
                <a:sym typeface="Comic Sans MS"/>
              </a:rPr>
              <a:t>In the above main function </a:t>
            </a:r>
            <a:r>
              <a:rPr b="1" lang="en">
                <a:solidFill>
                  <a:srgbClr val="8E7CC3"/>
                </a:solidFill>
                <a:latin typeface="Comic Sans MS"/>
                <a:ea typeface="Comic Sans MS"/>
                <a:cs typeface="Comic Sans MS"/>
                <a:sym typeface="Comic Sans MS"/>
              </a:rPr>
              <a:t>argc</a:t>
            </a:r>
            <a:r>
              <a:rPr b="1" lang="en">
                <a:solidFill>
                  <a:srgbClr val="45818E"/>
                </a:solidFill>
                <a:latin typeface="Comic Sans MS"/>
                <a:ea typeface="Comic Sans MS"/>
                <a:cs typeface="Comic Sans MS"/>
                <a:sym typeface="Comic Sans MS"/>
              </a:rPr>
              <a:t> stands for argument count and</a:t>
            </a:r>
            <a:r>
              <a:rPr b="1" lang="en">
                <a:solidFill>
                  <a:srgbClr val="8E7CC3"/>
                </a:solidFill>
                <a:latin typeface="Comic Sans MS"/>
                <a:ea typeface="Comic Sans MS"/>
                <a:cs typeface="Comic Sans MS"/>
                <a:sym typeface="Comic Sans MS"/>
              </a:rPr>
              <a:t> argv</a:t>
            </a:r>
            <a:r>
              <a:rPr b="1" lang="en">
                <a:solidFill>
                  <a:srgbClr val="45818E"/>
                </a:solidFill>
                <a:latin typeface="Comic Sans MS"/>
                <a:ea typeface="Comic Sans MS"/>
                <a:cs typeface="Comic Sans MS"/>
                <a:sym typeface="Comic Sans MS"/>
              </a:rPr>
              <a:t> stands for argument vector. These are variables passed from command line to the main function when it starts executing. </a:t>
            </a:r>
            <a:r>
              <a:rPr b="1" lang="en">
                <a:solidFill>
                  <a:srgbClr val="45818E"/>
                </a:solidFill>
                <a:latin typeface="Comic Sans MS"/>
                <a:ea typeface="Comic Sans MS"/>
                <a:cs typeface="Comic Sans MS"/>
                <a:sym typeface="Comic Sans MS"/>
              </a:rPr>
              <a:t>They are command-line arguments.</a:t>
            </a:r>
            <a:endParaRPr b="1">
              <a:solidFill>
                <a:srgbClr val="45818E"/>
              </a:solidFill>
              <a:latin typeface="Comic Sans MS"/>
              <a:ea typeface="Comic Sans MS"/>
              <a:cs typeface="Comic Sans MS"/>
              <a:sym typeface="Comic Sans MS"/>
            </a:endParaRPr>
          </a:p>
          <a:p>
            <a:pPr indent="0" lvl="0" marL="0" rtl="0" algn="l">
              <a:lnSpc>
                <a:spcPct val="150000"/>
              </a:lnSpc>
              <a:spcBef>
                <a:spcPts val="0"/>
              </a:spcBef>
              <a:spcAft>
                <a:spcPts val="0"/>
              </a:spcAft>
              <a:buNone/>
            </a:pPr>
            <a:r>
              <a:rPr b="1" lang="en" sz="2400">
                <a:solidFill>
                  <a:schemeClr val="accent4"/>
                </a:solidFill>
                <a:latin typeface="Comic Sans MS"/>
                <a:ea typeface="Comic Sans MS"/>
                <a:cs typeface="Comic Sans MS"/>
                <a:sym typeface="Comic Sans MS"/>
              </a:rPr>
              <a:t>^</a:t>
            </a:r>
            <a:r>
              <a:rPr b="1" lang="en">
                <a:solidFill>
                  <a:srgbClr val="45818E"/>
                </a:solidFill>
                <a:latin typeface="Comic Sans MS"/>
                <a:ea typeface="Comic Sans MS"/>
                <a:cs typeface="Comic Sans MS"/>
                <a:sym typeface="Comic Sans MS"/>
              </a:rPr>
              <a:t>Later,</a:t>
            </a:r>
            <a:r>
              <a:rPr b="1" lang="en">
                <a:solidFill>
                  <a:srgbClr val="8E7CC3"/>
                </a:solidFill>
                <a:latin typeface="Comic Sans MS"/>
                <a:ea typeface="Comic Sans MS"/>
                <a:cs typeface="Comic Sans MS"/>
                <a:sym typeface="Comic Sans MS"/>
              </a:rPr>
              <a:t> parseCommandLine (slide 17)</a:t>
            </a:r>
            <a:r>
              <a:rPr b="1" lang="en">
                <a:solidFill>
                  <a:srgbClr val="45818E"/>
                </a:solidFill>
                <a:latin typeface="Comic Sans MS"/>
                <a:ea typeface="Comic Sans MS"/>
                <a:cs typeface="Comic Sans MS"/>
                <a:sym typeface="Comic Sans MS"/>
              </a:rPr>
              <a:t> function is called by the main function.</a:t>
            </a:r>
            <a:endParaRPr b="1">
              <a:solidFill>
                <a:srgbClr val="45818E"/>
              </a:solidFill>
              <a:latin typeface="Comic Sans MS"/>
              <a:ea typeface="Comic Sans MS"/>
              <a:cs typeface="Comic Sans MS"/>
              <a:sym typeface="Comic Sans MS"/>
            </a:endParaRPr>
          </a:p>
          <a:p>
            <a:pPr indent="0" lvl="0" marL="0" rtl="0" algn="l">
              <a:lnSpc>
                <a:spcPct val="150000"/>
              </a:lnSpc>
              <a:spcBef>
                <a:spcPts val="0"/>
              </a:spcBef>
              <a:spcAft>
                <a:spcPts val="0"/>
              </a:spcAft>
              <a:buNone/>
            </a:pPr>
            <a:r>
              <a:rPr b="1" lang="en" sz="2400">
                <a:solidFill>
                  <a:schemeClr val="accent4"/>
                </a:solidFill>
                <a:latin typeface="Comic Sans MS"/>
                <a:ea typeface="Comic Sans MS"/>
                <a:cs typeface="Comic Sans MS"/>
                <a:sym typeface="Comic Sans MS"/>
              </a:rPr>
              <a:t>^</a:t>
            </a:r>
            <a:r>
              <a:rPr b="1" lang="en">
                <a:solidFill>
                  <a:srgbClr val="45818E"/>
                </a:solidFill>
                <a:latin typeface="Comic Sans MS"/>
                <a:ea typeface="Comic Sans MS"/>
                <a:cs typeface="Comic Sans MS"/>
                <a:sym typeface="Comic Sans MS"/>
              </a:rPr>
              <a:t>If the variable </a:t>
            </a:r>
            <a:r>
              <a:rPr b="1" lang="en">
                <a:solidFill>
                  <a:srgbClr val="8E7CC3"/>
                </a:solidFill>
                <a:latin typeface="Comic Sans MS"/>
                <a:ea typeface="Comic Sans MS"/>
                <a:cs typeface="Comic Sans MS"/>
                <a:sym typeface="Comic Sans MS"/>
              </a:rPr>
              <a:t>fGiven = 0</a:t>
            </a:r>
            <a:r>
              <a:rPr b="1" lang="en">
                <a:solidFill>
                  <a:srgbClr val="45818E"/>
                </a:solidFill>
                <a:latin typeface="Comic Sans MS"/>
                <a:ea typeface="Comic Sans MS"/>
                <a:cs typeface="Comic Sans MS"/>
                <a:sym typeface="Comic Sans MS"/>
              </a:rPr>
              <a:t> then we exit along with the message “ </a:t>
            </a:r>
            <a:r>
              <a:rPr b="1" lang="en">
                <a:solidFill>
                  <a:srgbClr val="F4CCCC"/>
                </a:solidFill>
                <a:latin typeface="Comic Sans MS"/>
                <a:ea typeface="Comic Sans MS"/>
                <a:cs typeface="Comic Sans MS"/>
                <a:sym typeface="Comic Sans MS"/>
              </a:rPr>
              <a:t>fields are not given</a:t>
            </a:r>
            <a:r>
              <a:rPr b="1" lang="en">
                <a:solidFill>
                  <a:srgbClr val="45818E"/>
                </a:solidFill>
                <a:latin typeface="Comic Sans MS"/>
                <a:ea typeface="Comic Sans MS"/>
                <a:cs typeface="Comic Sans MS"/>
                <a:sym typeface="Comic Sans MS"/>
              </a:rPr>
              <a:t> “ and exits from the code.</a:t>
            </a:r>
            <a:endParaRPr b="1">
              <a:solidFill>
                <a:srgbClr val="45818E"/>
              </a:solidFill>
              <a:latin typeface="Comic Sans MS"/>
              <a:ea typeface="Comic Sans MS"/>
              <a:cs typeface="Comic Sans MS"/>
              <a:sym typeface="Comic Sans MS"/>
            </a:endParaRPr>
          </a:p>
          <a:p>
            <a:pPr indent="0" lvl="0" marL="0" rtl="0" algn="l">
              <a:lnSpc>
                <a:spcPct val="150000"/>
              </a:lnSpc>
              <a:spcBef>
                <a:spcPts val="0"/>
              </a:spcBef>
              <a:spcAft>
                <a:spcPts val="0"/>
              </a:spcAft>
              <a:buNone/>
            </a:pPr>
            <a:r>
              <a:rPr b="1" lang="en">
                <a:solidFill>
                  <a:srgbClr val="45818E"/>
                </a:solidFill>
                <a:latin typeface="Comic Sans MS"/>
                <a:ea typeface="Comic Sans MS"/>
                <a:cs typeface="Comic Sans MS"/>
                <a:sym typeface="Comic Sans MS"/>
              </a:rPr>
              <a:t> Else the function </a:t>
            </a:r>
            <a:r>
              <a:rPr b="1" lang="en">
                <a:solidFill>
                  <a:srgbClr val="8E7CC3"/>
                </a:solidFill>
                <a:latin typeface="Comic Sans MS"/>
                <a:ea typeface="Comic Sans MS"/>
                <a:cs typeface="Comic Sans MS"/>
                <a:sym typeface="Comic Sans MS"/>
              </a:rPr>
              <a:t>cutFile</a:t>
            </a:r>
            <a:r>
              <a:rPr b="1" lang="en">
                <a:solidFill>
                  <a:srgbClr val="8E7CC3"/>
                </a:solidFill>
                <a:latin typeface="Comic Sans MS"/>
                <a:ea typeface="Comic Sans MS"/>
                <a:cs typeface="Comic Sans MS"/>
                <a:sym typeface="Comic Sans MS"/>
              </a:rPr>
              <a:t>()</a:t>
            </a:r>
            <a:r>
              <a:rPr b="1" lang="en">
                <a:solidFill>
                  <a:srgbClr val="45818E"/>
                </a:solidFill>
                <a:latin typeface="Comic Sans MS"/>
                <a:ea typeface="Comic Sans MS"/>
                <a:cs typeface="Comic Sans MS"/>
                <a:sym typeface="Comic Sans MS"/>
              </a:rPr>
              <a:t> is called by the callee .</a:t>
            </a:r>
            <a:endParaRPr b="1">
              <a:solidFill>
                <a:srgbClr val="45818E"/>
              </a:solidFill>
              <a:latin typeface="Comic Sans MS"/>
              <a:ea typeface="Comic Sans MS"/>
              <a:cs typeface="Comic Sans MS"/>
              <a:sym typeface="Comic Sans MS"/>
            </a:endParaRPr>
          </a:p>
          <a:p>
            <a:pPr indent="0" lvl="0" marL="0" rtl="0" algn="l">
              <a:lnSpc>
                <a:spcPct val="150000"/>
              </a:lnSpc>
              <a:spcBef>
                <a:spcPts val="0"/>
              </a:spcBef>
              <a:spcAft>
                <a:spcPts val="0"/>
              </a:spcAft>
              <a:buNone/>
            </a:pPr>
            <a:r>
              <a:rPr b="1" lang="en" sz="2400">
                <a:solidFill>
                  <a:schemeClr val="accent4"/>
                </a:solidFill>
                <a:latin typeface="Comic Sans MS"/>
                <a:ea typeface="Comic Sans MS"/>
                <a:cs typeface="Comic Sans MS"/>
                <a:sym typeface="Comic Sans MS"/>
              </a:rPr>
              <a:t>^</a:t>
            </a:r>
            <a:r>
              <a:rPr b="1" lang="en">
                <a:solidFill>
                  <a:srgbClr val="45818E"/>
                </a:solidFill>
                <a:latin typeface="Comic Sans MS"/>
                <a:ea typeface="Comic Sans MS"/>
                <a:cs typeface="Comic Sans MS"/>
                <a:sym typeface="Comic Sans MS"/>
              </a:rPr>
              <a:t>And finally after execution of </a:t>
            </a:r>
            <a:r>
              <a:rPr b="1" lang="en">
                <a:solidFill>
                  <a:srgbClr val="8E7CC3"/>
                </a:solidFill>
                <a:latin typeface="Comic Sans MS"/>
                <a:ea typeface="Comic Sans MS"/>
                <a:cs typeface="Comic Sans MS"/>
                <a:sym typeface="Comic Sans MS"/>
              </a:rPr>
              <a:t>cutFile</a:t>
            </a:r>
            <a:r>
              <a:rPr b="1" lang="en">
                <a:solidFill>
                  <a:srgbClr val="8E7CC3"/>
                </a:solidFill>
                <a:latin typeface="Comic Sans MS"/>
                <a:ea typeface="Comic Sans MS"/>
                <a:cs typeface="Comic Sans MS"/>
                <a:sym typeface="Comic Sans MS"/>
              </a:rPr>
              <a:t>()</a:t>
            </a:r>
            <a:r>
              <a:rPr b="1" lang="en">
                <a:solidFill>
                  <a:srgbClr val="45818E"/>
                </a:solidFill>
                <a:latin typeface="Comic Sans MS"/>
                <a:ea typeface="Comic Sans MS"/>
                <a:cs typeface="Comic Sans MS"/>
                <a:sym typeface="Comic Sans MS"/>
              </a:rPr>
              <a:t> the main exits, returns 0</a:t>
            </a:r>
            <a:endParaRPr b="1">
              <a:solidFill>
                <a:srgbClr val="45818E"/>
              </a:solidFill>
              <a:latin typeface="Comic Sans MS"/>
              <a:ea typeface="Comic Sans MS"/>
              <a:cs typeface="Comic Sans MS"/>
              <a:sym typeface="Comic Sans MS"/>
            </a:endParaRPr>
          </a:p>
          <a:p>
            <a:pPr indent="0" lvl="0" marL="0" rtl="0" algn="l">
              <a:spcBef>
                <a:spcPts val="0"/>
              </a:spcBef>
              <a:spcAft>
                <a:spcPts val="0"/>
              </a:spcAft>
              <a:buNone/>
            </a:pPr>
            <a:r>
              <a:t/>
            </a:r>
            <a:endParaRPr b="1">
              <a:solidFill>
                <a:srgbClr val="45818E"/>
              </a:solidFill>
              <a:latin typeface="Comic Sans MS"/>
              <a:ea typeface="Comic Sans MS"/>
              <a:cs typeface="Comic Sans MS"/>
              <a:sym typeface="Comic Sans MS"/>
            </a:endParaRPr>
          </a:p>
          <a:p>
            <a:pPr indent="0" lvl="0" marL="0" rtl="0" algn="l">
              <a:spcBef>
                <a:spcPts val="1600"/>
              </a:spcBef>
              <a:spcAft>
                <a:spcPts val="0"/>
              </a:spcAft>
              <a:buNone/>
            </a:pPr>
            <a:r>
              <a:t/>
            </a:r>
            <a:endParaRPr b="1">
              <a:solidFill>
                <a:srgbClr val="45818E"/>
              </a:solidFill>
              <a:latin typeface="Comic Sans MS"/>
              <a:ea typeface="Comic Sans MS"/>
              <a:cs typeface="Comic Sans MS"/>
              <a:sym typeface="Comic Sans MS"/>
            </a:endParaRPr>
          </a:p>
          <a:p>
            <a:pPr indent="0" lvl="0" marL="0" rtl="0" algn="l">
              <a:spcBef>
                <a:spcPts val="1600"/>
              </a:spcBef>
              <a:spcAft>
                <a:spcPts val="0"/>
              </a:spcAft>
              <a:buNone/>
            </a:pPr>
            <a:r>
              <a:t/>
            </a:r>
            <a:endParaRPr b="1">
              <a:solidFill>
                <a:srgbClr val="45818E"/>
              </a:solidFill>
              <a:latin typeface="Comic Sans MS"/>
              <a:ea typeface="Comic Sans MS"/>
              <a:cs typeface="Comic Sans MS"/>
              <a:sym typeface="Comic Sans MS"/>
            </a:endParaRPr>
          </a:p>
          <a:p>
            <a:pPr indent="0" lvl="0" marL="0" rtl="0" algn="l">
              <a:spcBef>
                <a:spcPts val="1600"/>
              </a:spcBef>
              <a:spcAft>
                <a:spcPts val="1600"/>
              </a:spcAft>
              <a:buNone/>
            </a:pPr>
            <a:r>
              <a:t/>
            </a:r>
            <a:endParaRPr b="1">
              <a:solidFill>
                <a:srgbClr val="45818E"/>
              </a:solidFill>
              <a:latin typeface="Comic Sans MS"/>
              <a:ea typeface="Comic Sans MS"/>
              <a:cs typeface="Comic Sans MS"/>
              <a:sym typeface="Comic Sans MS"/>
            </a:endParaRPr>
          </a:p>
        </p:txBody>
      </p:sp>
      <p:pic>
        <p:nvPicPr>
          <p:cNvPr id="91" name="Google Shape;91;p18" title="p2s6.mp3">
            <a:hlinkClick r:id="rId3"/>
          </p:cNvPr>
          <p:cNvPicPr preferRelativeResize="0"/>
          <p:nvPr/>
        </p:nvPicPr>
        <p:blipFill>
          <a:blip r:embed="rId4">
            <a:alphaModFix/>
          </a:blip>
          <a:stretch>
            <a:fillRect/>
          </a:stretch>
        </p:blipFill>
        <p:spPr>
          <a:xfrm>
            <a:off x="3474250" y="143200"/>
            <a:ext cx="457200" cy="4572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98" name="Google Shape;98;p19"/>
          <p:cNvPicPr preferRelativeResize="0"/>
          <p:nvPr/>
        </p:nvPicPr>
        <p:blipFill>
          <a:blip r:embed="rId3">
            <a:alphaModFix/>
          </a:blip>
          <a:stretch>
            <a:fillRect/>
          </a:stretch>
        </p:blipFill>
        <p:spPr>
          <a:xfrm>
            <a:off x="0" y="0"/>
            <a:ext cx="9143998" cy="5143503"/>
          </a:xfrm>
          <a:prstGeom prst="rect">
            <a:avLst/>
          </a:prstGeom>
          <a:noFill/>
          <a:ln>
            <a:noFill/>
          </a:ln>
        </p:spPr>
      </p:pic>
      <p:sp>
        <p:nvSpPr>
          <p:cNvPr id="99" name="Google Shape;99;p19"/>
          <p:cNvSpPr txBox="1"/>
          <p:nvPr/>
        </p:nvSpPr>
        <p:spPr>
          <a:xfrm>
            <a:off x="667650" y="406850"/>
            <a:ext cx="7808700" cy="350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700">
                <a:solidFill>
                  <a:srgbClr val="FFFFFF"/>
                </a:solidFill>
                <a:latin typeface="Roboto Mono"/>
                <a:ea typeface="Roboto Mono"/>
                <a:cs typeface="Roboto Mono"/>
                <a:sym typeface="Roboto Mono"/>
              </a:rPr>
              <a:t>checkFields function</a:t>
            </a:r>
            <a:endParaRPr sz="1700">
              <a:solidFill>
                <a:srgbClr val="FFFFFF"/>
              </a:solidFill>
              <a:latin typeface="Roboto Mono"/>
              <a:ea typeface="Roboto Mono"/>
              <a:cs typeface="Roboto Mono"/>
              <a:sym typeface="Roboto Mono"/>
            </a:endParaRPr>
          </a:p>
        </p:txBody>
      </p:sp>
      <p:pic>
        <p:nvPicPr>
          <p:cNvPr id="100" name="Google Shape;100;p19" title="p2s7-_2.mp3">
            <a:hlinkClick r:id="rId4"/>
          </p:cNvPr>
          <p:cNvPicPr preferRelativeResize="0"/>
          <p:nvPr/>
        </p:nvPicPr>
        <p:blipFill>
          <a:blip r:embed="rId5">
            <a:alphaModFix/>
          </a:blip>
          <a:stretch>
            <a:fillRect/>
          </a:stretch>
        </p:blipFill>
        <p:spPr>
          <a:xfrm>
            <a:off x="6545800" y="502775"/>
            <a:ext cx="457200" cy="4572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2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07" name="Google Shape;107;p20"/>
          <p:cNvPicPr preferRelativeResize="0"/>
          <p:nvPr/>
        </p:nvPicPr>
        <p:blipFill>
          <a:blip r:embed="rId3">
            <a:alphaModFix/>
          </a:blip>
          <a:stretch>
            <a:fillRect/>
          </a:stretch>
        </p:blipFill>
        <p:spPr>
          <a:xfrm>
            <a:off x="-1" y="0"/>
            <a:ext cx="9143998" cy="5143502"/>
          </a:xfrm>
          <a:prstGeom prst="rect">
            <a:avLst/>
          </a:prstGeom>
          <a:noFill/>
          <a:ln>
            <a:noFill/>
          </a:ln>
        </p:spPr>
      </p:pic>
      <p:sp>
        <p:nvSpPr>
          <p:cNvPr id="108" name="Google Shape;108;p20"/>
          <p:cNvSpPr txBox="1"/>
          <p:nvPr/>
        </p:nvSpPr>
        <p:spPr>
          <a:xfrm>
            <a:off x="667650" y="406850"/>
            <a:ext cx="7808700" cy="350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700">
                <a:solidFill>
                  <a:srgbClr val="FFFFFF"/>
                </a:solidFill>
                <a:latin typeface="Roboto Mono"/>
                <a:ea typeface="Roboto Mono"/>
                <a:cs typeface="Roboto Mono"/>
                <a:sym typeface="Roboto Mono"/>
              </a:rPr>
              <a:t>checkFields function continuation</a:t>
            </a:r>
            <a:endParaRPr sz="1700">
              <a:solidFill>
                <a:srgbClr val="FFFFFF"/>
              </a:solidFill>
              <a:latin typeface="Roboto Mono"/>
              <a:ea typeface="Roboto Mono"/>
              <a:cs typeface="Roboto Mono"/>
              <a:sym typeface="Roboto Mono"/>
            </a:endParaRPr>
          </a:p>
        </p:txBody>
      </p:sp>
      <p:pic>
        <p:nvPicPr>
          <p:cNvPr id="109" name="Google Shape;109;p20" title="p2s8-_1.mp3">
            <a:hlinkClick r:id="rId4"/>
          </p:cNvPr>
          <p:cNvPicPr preferRelativeResize="0"/>
          <p:nvPr/>
        </p:nvPicPr>
        <p:blipFill>
          <a:blip r:embed="rId5">
            <a:alphaModFix/>
          </a:blip>
          <a:stretch>
            <a:fillRect/>
          </a:stretch>
        </p:blipFill>
        <p:spPr>
          <a:xfrm>
            <a:off x="6983550" y="502775"/>
            <a:ext cx="457200" cy="4572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21"/>
          <p:cNvSpPr txBox="1"/>
          <p:nvPr>
            <p:ph type="title"/>
          </p:nvPr>
        </p:nvSpPr>
        <p:spPr>
          <a:xfrm>
            <a:off x="311700" y="139025"/>
            <a:ext cx="8520600" cy="486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omic Sans MS"/>
                <a:ea typeface="Comic Sans MS"/>
                <a:cs typeface="Comic Sans MS"/>
                <a:sym typeface="Comic Sans MS"/>
              </a:rPr>
              <a:t>Explanation for slides 8 - 9</a:t>
            </a:r>
            <a:endParaRPr>
              <a:latin typeface="Comic Sans MS"/>
              <a:ea typeface="Comic Sans MS"/>
              <a:cs typeface="Comic Sans MS"/>
              <a:sym typeface="Comic Sans MS"/>
            </a:endParaRPr>
          </a:p>
        </p:txBody>
      </p:sp>
      <p:sp>
        <p:nvSpPr>
          <p:cNvPr id="115" name="Google Shape;115;p21"/>
          <p:cNvSpPr txBox="1"/>
          <p:nvPr>
            <p:ph idx="1" type="body"/>
          </p:nvPr>
        </p:nvSpPr>
        <p:spPr>
          <a:xfrm>
            <a:off x="248375" y="806275"/>
            <a:ext cx="8520600" cy="40314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sz="1700">
                <a:solidFill>
                  <a:srgbClr val="8E7CC3"/>
                </a:solidFill>
                <a:latin typeface="Comic Sans MS"/>
                <a:ea typeface="Comic Sans MS"/>
                <a:cs typeface="Comic Sans MS"/>
                <a:sym typeface="Comic Sans MS"/>
              </a:rPr>
              <a:t>CheckFields (chars[])</a:t>
            </a:r>
            <a:r>
              <a:rPr b="1" lang="en" sz="1700">
                <a:solidFill>
                  <a:srgbClr val="45818E"/>
                </a:solidFill>
                <a:latin typeface="Comic Sans MS"/>
                <a:ea typeface="Comic Sans MS"/>
                <a:cs typeface="Comic Sans MS"/>
                <a:sym typeface="Comic Sans MS"/>
              </a:rPr>
              <a:t> : a void function </a:t>
            </a:r>
            <a:r>
              <a:rPr b="1" lang="en" sz="1700">
                <a:solidFill>
                  <a:srgbClr val="8E7CC3"/>
                </a:solidFill>
                <a:latin typeface="Comic Sans MS"/>
                <a:ea typeface="Comic Sans MS"/>
                <a:cs typeface="Comic Sans MS"/>
                <a:sym typeface="Comic Sans MS"/>
              </a:rPr>
              <a:t>checkFields</a:t>
            </a:r>
            <a:r>
              <a:rPr b="1" lang="en" sz="1700">
                <a:solidFill>
                  <a:srgbClr val="45818E"/>
                </a:solidFill>
                <a:latin typeface="Comic Sans MS"/>
                <a:ea typeface="Comic Sans MS"/>
                <a:cs typeface="Comic Sans MS"/>
                <a:sym typeface="Comic Sans MS"/>
              </a:rPr>
              <a:t> with argument </a:t>
            </a:r>
            <a:r>
              <a:rPr b="1" lang="en" sz="1700">
                <a:solidFill>
                  <a:srgbClr val="8E7CC3"/>
                </a:solidFill>
                <a:latin typeface="Comic Sans MS"/>
                <a:ea typeface="Comic Sans MS"/>
                <a:cs typeface="Comic Sans MS"/>
                <a:sym typeface="Comic Sans MS"/>
              </a:rPr>
              <a:t>chars[] </a:t>
            </a:r>
            <a:r>
              <a:rPr b="1" lang="en" sz="1700">
                <a:solidFill>
                  <a:srgbClr val="45818E"/>
                </a:solidFill>
                <a:latin typeface="Comic Sans MS"/>
                <a:ea typeface="Comic Sans MS"/>
                <a:cs typeface="Comic Sans MS"/>
                <a:sym typeface="Comic Sans MS"/>
              </a:rPr>
              <a:t>i.e., char array of fields is called. Basically this function checks whether the user input fields are acceptable or not. If the user input field is not acceptable then displays error.</a:t>
            </a:r>
            <a:endParaRPr b="1" sz="1700">
              <a:solidFill>
                <a:srgbClr val="45818E"/>
              </a:solidFill>
              <a:latin typeface="Comic Sans MS"/>
              <a:ea typeface="Comic Sans MS"/>
              <a:cs typeface="Comic Sans MS"/>
              <a:sym typeface="Comic Sans MS"/>
            </a:endParaRPr>
          </a:p>
          <a:p>
            <a:pPr indent="0" lvl="0" marL="0" rtl="0" algn="l">
              <a:lnSpc>
                <a:spcPct val="150000"/>
              </a:lnSpc>
              <a:spcBef>
                <a:spcPts val="1000"/>
              </a:spcBef>
              <a:spcAft>
                <a:spcPts val="0"/>
              </a:spcAft>
              <a:buNone/>
            </a:pPr>
            <a:r>
              <a:rPr b="1" lang="en" sz="1700">
                <a:solidFill>
                  <a:srgbClr val="45818E"/>
                </a:solidFill>
                <a:latin typeface="Comic Sans MS"/>
                <a:ea typeface="Comic Sans MS"/>
                <a:cs typeface="Comic Sans MS"/>
                <a:sym typeface="Comic Sans MS"/>
              </a:rPr>
              <a:t>-Get the length of char array using </a:t>
            </a:r>
            <a:r>
              <a:rPr b="1" lang="en" sz="1700">
                <a:solidFill>
                  <a:srgbClr val="8E7CC3"/>
                </a:solidFill>
                <a:latin typeface="Comic Sans MS"/>
                <a:ea typeface="Comic Sans MS"/>
                <a:cs typeface="Comic Sans MS"/>
                <a:sym typeface="Comic Sans MS"/>
              </a:rPr>
              <a:t>strlen()</a:t>
            </a:r>
            <a:r>
              <a:rPr b="1" lang="en" sz="1700">
                <a:solidFill>
                  <a:srgbClr val="45818E"/>
                </a:solidFill>
                <a:latin typeface="Comic Sans MS"/>
                <a:ea typeface="Comic Sans MS"/>
                <a:cs typeface="Comic Sans MS"/>
                <a:sym typeface="Comic Sans MS"/>
              </a:rPr>
              <a:t> function available from </a:t>
            </a:r>
            <a:r>
              <a:rPr b="1" lang="en" sz="1700">
                <a:solidFill>
                  <a:srgbClr val="8E7CC3"/>
                </a:solidFill>
                <a:latin typeface="Comic Sans MS"/>
                <a:ea typeface="Comic Sans MS"/>
                <a:cs typeface="Comic Sans MS"/>
                <a:sym typeface="Comic Sans MS"/>
              </a:rPr>
              <a:t>&lt;string.h&gt; </a:t>
            </a:r>
            <a:r>
              <a:rPr b="1" lang="en" sz="1700">
                <a:solidFill>
                  <a:srgbClr val="45818E"/>
                </a:solidFill>
                <a:latin typeface="Comic Sans MS"/>
                <a:ea typeface="Comic Sans MS"/>
                <a:cs typeface="Comic Sans MS"/>
                <a:sym typeface="Comic Sans MS"/>
              </a:rPr>
              <a:t>library.</a:t>
            </a:r>
            <a:endParaRPr b="1" sz="1700">
              <a:solidFill>
                <a:srgbClr val="45818E"/>
              </a:solidFill>
              <a:latin typeface="Comic Sans MS"/>
              <a:ea typeface="Comic Sans MS"/>
              <a:cs typeface="Comic Sans MS"/>
              <a:sym typeface="Comic Sans MS"/>
            </a:endParaRPr>
          </a:p>
          <a:p>
            <a:pPr indent="0" lvl="0" marL="0" rtl="0" algn="l">
              <a:lnSpc>
                <a:spcPct val="150000"/>
              </a:lnSpc>
              <a:spcBef>
                <a:spcPts val="1000"/>
              </a:spcBef>
              <a:spcAft>
                <a:spcPts val="0"/>
              </a:spcAft>
              <a:buNone/>
            </a:pPr>
            <a:r>
              <a:rPr b="1" lang="en" sz="1700">
                <a:solidFill>
                  <a:srgbClr val="45818E"/>
                </a:solidFill>
                <a:latin typeface="Comic Sans MS"/>
                <a:ea typeface="Comic Sans MS"/>
                <a:cs typeface="Comic Sans MS"/>
                <a:sym typeface="Comic Sans MS"/>
              </a:rPr>
              <a:t>-If length of the char array of fields is zero then </a:t>
            </a:r>
            <a:r>
              <a:rPr b="1" lang="en" sz="1700">
                <a:solidFill>
                  <a:srgbClr val="8E7CC3"/>
                </a:solidFill>
                <a:latin typeface="Comic Sans MS"/>
                <a:ea typeface="Comic Sans MS"/>
                <a:cs typeface="Comic Sans MS"/>
                <a:sym typeface="Comic Sans MS"/>
              </a:rPr>
              <a:t>Error() </a:t>
            </a:r>
            <a:r>
              <a:rPr b="1" lang="en" sz="1700">
                <a:solidFill>
                  <a:srgbClr val="45818E"/>
                </a:solidFill>
                <a:latin typeface="Comic Sans MS"/>
                <a:ea typeface="Comic Sans MS"/>
                <a:cs typeface="Comic Sans MS"/>
                <a:sym typeface="Comic Sans MS"/>
              </a:rPr>
              <a:t>function is called which displays the message “ </a:t>
            </a:r>
            <a:r>
              <a:rPr b="1" lang="en" sz="1700">
                <a:solidFill>
                  <a:srgbClr val="8E7CC3"/>
                </a:solidFill>
                <a:latin typeface="Comic Sans MS"/>
                <a:ea typeface="Comic Sans MS"/>
                <a:cs typeface="Comic Sans MS"/>
                <a:sym typeface="Comic Sans MS"/>
              </a:rPr>
              <a:t>there is error</a:t>
            </a:r>
            <a:r>
              <a:rPr b="1" lang="en" sz="1700">
                <a:solidFill>
                  <a:srgbClr val="45818E"/>
                </a:solidFill>
                <a:latin typeface="Comic Sans MS"/>
                <a:ea typeface="Comic Sans MS"/>
                <a:cs typeface="Comic Sans MS"/>
                <a:sym typeface="Comic Sans MS"/>
              </a:rPr>
              <a:t> “</a:t>
            </a:r>
            <a:endParaRPr b="1" sz="1700">
              <a:solidFill>
                <a:srgbClr val="45818E"/>
              </a:solidFill>
              <a:latin typeface="Comic Sans MS"/>
              <a:ea typeface="Comic Sans MS"/>
              <a:cs typeface="Comic Sans MS"/>
              <a:sym typeface="Comic Sans MS"/>
            </a:endParaRPr>
          </a:p>
          <a:p>
            <a:pPr indent="0" lvl="0" marL="0" rtl="0" algn="l">
              <a:lnSpc>
                <a:spcPct val="150000"/>
              </a:lnSpc>
              <a:spcBef>
                <a:spcPts val="1000"/>
              </a:spcBef>
              <a:spcAft>
                <a:spcPts val="0"/>
              </a:spcAft>
              <a:buNone/>
            </a:pPr>
            <a:r>
              <a:rPr b="1" lang="en" sz="1700">
                <a:solidFill>
                  <a:srgbClr val="45818E"/>
                </a:solidFill>
                <a:latin typeface="Comic Sans MS"/>
                <a:ea typeface="Comic Sans MS"/>
                <a:cs typeface="Comic Sans MS"/>
                <a:sym typeface="Comic Sans MS"/>
              </a:rPr>
              <a:t>-If the first or len-1 element of the field char array is “</a:t>
            </a:r>
            <a:r>
              <a:rPr b="1" lang="en" sz="1700">
                <a:solidFill>
                  <a:srgbClr val="8E7CC3"/>
                </a:solidFill>
                <a:latin typeface="Comic Sans MS"/>
                <a:ea typeface="Comic Sans MS"/>
                <a:cs typeface="Comic Sans MS"/>
                <a:sym typeface="Comic Sans MS"/>
              </a:rPr>
              <a:t>,</a:t>
            </a:r>
            <a:r>
              <a:rPr b="1" lang="en" sz="1700">
                <a:solidFill>
                  <a:srgbClr val="45818E"/>
                </a:solidFill>
                <a:latin typeface="Comic Sans MS"/>
                <a:ea typeface="Comic Sans MS"/>
                <a:cs typeface="Comic Sans MS"/>
                <a:sym typeface="Comic Sans MS"/>
              </a:rPr>
              <a:t>” then Error function is called .</a:t>
            </a:r>
            <a:endParaRPr b="1" sz="1700">
              <a:solidFill>
                <a:srgbClr val="45818E"/>
              </a:solidFill>
              <a:latin typeface="Comic Sans MS"/>
              <a:ea typeface="Comic Sans MS"/>
              <a:cs typeface="Comic Sans MS"/>
              <a:sym typeface="Comic Sans MS"/>
            </a:endParaRPr>
          </a:p>
          <a:p>
            <a:pPr indent="0" lvl="0" marL="0" rtl="0" algn="l">
              <a:lnSpc>
                <a:spcPct val="150000"/>
              </a:lnSpc>
              <a:spcBef>
                <a:spcPts val="1000"/>
              </a:spcBef>
              <a:spcAft>
                <a:spcPts val="0"/>
              </a:spcAft>
              <a:buNone/>
            </a:pPr>
            <a:r>
              <a:t/>
            </a:r>
            <a:endParaRPr b="1" sz="1700">
              <a:solidFill>
                <a:srgbClr val="45818E"/>
              </a:solidFill>
              <a:latin typeface="Comic Sans MS"/>
              <a:ea typeface="Comic Sans MS"/>
              <a:cs typeface="Comic Sans MS"/>
              <a:sym typeface="Comic Sans MS"/>
            </a:endParaRPr>
          </a:p>
          <a:p>
            <a:pPr indent="0" lvl="0" marL="0" rtl="0" algn="l">
              <a:lnSpc>
                <a:spcPct val="150000"/>
              </a:lnSpc>
              <a:spcBef>
                <a:spcPts val="1000"/>
              </a:spcBef>
              <a:spcAft>
                <a:spcPts val="1000"/>
              </a:spcAft>
              <a:buNone/>
            </a:pPr>
            <a:r>
              <a:rPr lang="en" sz="1700"/>
              <a:t>	</a:t>
            </a:r>
            <a:endParaRPr sz="1700"/>
          </a:p>
        </p:txBody>
      </p:sp>
      <p:pic>
        <p:nvPicPr>
          <p:cNvPr id="116" name="Google Shape;116;p21" title="p2s9-_1.mp3">
            <a:hlinkClick r:id="rId3"/>
          </p:cNvPr>
          <p:cNvPicPr preferRelativeResize="0"/>
          <p:nvPr/>
        </p:nvPicPr>
        <p:blipFill>
          <a:blip r:embed="rId4">
            <a:alphaModFix/>
          </a:blip>
          <a:stretch>
            <a:fillRect/>
          </a:stretch>
        </p:blipFill>
        <p:spPr>
          <a:xfrm>
            <a:off x="5249625" y="153725"/>
            <a:ext cx="457200" cy="4572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